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7" r:id="rId4"/>
    <p:sldId id="279" r:id="rId5"/>
    <p:sldId id="259" r:id="rId6"/>
    <p:sldId id="281" r:id="rId7"/>
    <p:sldId id="283" r:id="rId8"/>
    <p:sldId id="282" r:id="rId9"/>
    <p:sldId id="285" r:id="rId10"/>
    <p:sldId id="288" r:id="rId11"/>
    <p:sldId id="289" r:id="rId12"/>
    <p:sldId id="290" r:id="rId13"/>
    <p:sldId id="292" r:id="rId14"/>
    <p:sldId id="294" r:id="rId15"/>
    <p:sldId id="295" r:id="rId16"/>
    <p:sldId id="300" r:id="rId17"/>
    <p:sldId id="297" r:id="rId18"/>
    <p:sldId id="298" r:id="rId19"/>
    <p:sldId id="299" r:id="rId20"/>
    <p:sldId id="301" r:id="rId21"/>
    <p:sldId id="302" r:id="rId22"/>
    <p:sldId id="305" r:id="rId23"/>
    <p:sldId id="304" r:id="rId24"/>
    <p:sldId id="303" r:id="rId25"/>
    <p:sldId id="306" r:id="rId26"/>
    <p:sldId id="307" r:id="rId27"/>
    <p:sldId id="308" r:id="rId28"/>
    <p:sldId id="264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6C502-7EF3-4149-8277-12236703EDD6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427E4E6C-ED07-4186-BDBB-7CE4DE641068}">
      <dgm:prSet phldrT="[Texto]"/>
      <dgm:spPr/>
      <dgm:t>
        <a:bodyPr/>
        <a:lstStyle/>
        <a:p>
          <a:r>
            <a:rPr lang="ca-ES" dirty="0"/>
            <a:t>Atenció a joves i famílies</a:t>
          </a:r>
        </a:p>
      </dgm:t>
    </dgm:pt>
    <dgm:pt modelId="{B4BD8B9B-CF51-4636-B4E5-5080EF4833A5}" type="parTrans" cxnId="{FCB3BC79-45E4-4AE8-8C81-9748CC593056}">
      <dgm:prSet/>
      <dgm:spPr/>
      <dgm:t>
        <a:bodyPr/>
        <a:lstStyle/>
        <a:p>
          <a:endParaRPr lang="ca-ES"/>
        </a:p>
      </dgm:t>
    </dgm:pt>
    <dgm:pt modelId="{0F0EDB17-77B2-4CBF-8705-1CA420323B74}" type="sibTrans" cxnId="{FCB3BC79-45E4-4AE8-8C81-9748CC593056}">
      <dgm:prSet/>
      <dgm:spPr/>
      <dgm:t>
        <a:bodyPr/>
        <a:lstStyle/>
        <a:p>
          <a:endParaRPr lang="ca-ES"/>
        </a:p>
      </dgm:t>
    </dgm:pt>
    <dgm:pt modelId="{51781B54-3402-4810-8245-D8AF29E06164}">
      <dgm:prSet phldrT="[Texto]"/>
      <dgm:spPr/>
      <dgm:t>
        <a:bodyPr/>
        <a:lstStyle/>
        <a:p>
          <a:r>
            <a:rPr lang="ca-ES" dirty="0"/>
            <a:t>Programes educatius </a:t>
          </a:r>
        </a:p>
      </dgm:t>
    </dgm:pt>
    <dgm:pt modelId="{1BB13C30-A63D-4FEA-8313-6254C41855A3}" type="parTrans" cxnId="{03C6A075-FF7F-4CF9-9E72-DD760D058F11}">
      <dgm:prSet/>
      <dgm:spPr/>
      <dgm:t>
        <a:bodyPr/>
        <a:lstStyle/>
        <a:p>
          <a:endParaRPr lang="ca-ES"/>
        </a:p>
      </dgm:t>
    </dgm:pt>
    <dgm:pt modelId="{98D22BF3-7842-4E00-B260-BCFD2BE5AC25}" type="sibTrans" cxnId="{03C6A075-FF7F-4CF9-9E72-DD760D058F11}">
      <dgm:prSet/>
      <dgm:spPr/>
      <dgm:t>
        <a:bodyPr/>
        <a:lstStyle/>
        <a:p>
          <a:endParaRPr lang="ca-ES"/>
        </a:p>
      </dgm:t>
    </dgm:pt>
    <dgm:pt modelId="{EE006286-204A-4865-B095-8B1CDD9258FE}">
      <dgm:prSet phldrT="[Texto]"/>
      <dgm:spPr/>
      <dgm:t>
        <a:bodyPr/>
        <a:lstStyle/>
        <a:p>
          <a:r>
            <a:rPr lang="ca-ES" dirty="0"/>
            <a:t>Treball amb famílies</a:t>
          </a:r>
        </a:p>
      </dgm:t>
    </dgm:pt>
    <dgm:pt modelId="{1978B73A-50F4-44B8-A7C2-4313C8D65812}" type="parTrans" cxnId="{D96523D0-56BE-4DDA-94D2-6134CDF54C46}">
      <dgm:prSet/>
      <dgm:spPr/>
      <dgm:t>
        <a:bodyPr/>
        <a:lstStyle/>
        <a:p>
          <a:endParaRPr lang="ca-ES"/>
        </a:p>
      </dgm:t>
    </dgm:pt>
    <dgm:pt modelId="{AE70BF20-52EB-421C-A5AE-E7C6685F0F0A}" type="sibTrans" cxnId="{D96523D0-56BE-4DDA-94D2-6134CDF54C46}">
      <dgm:prSet/>
      <dgm:spPr/>
      <dgm:t>
        <a:bodyPr/>
        <a:lstStyle/>
        <a:p>
          <a:endParaRPr lang="ca-ES"/>
        </a:p>
      </dgm:t>
    </dgm:pt>
    <dgm:pt modelId="{A21AF088-E235-4386-98D2-0E88B2DE682D}">
      <dgm:prSet phldrT="[Texto]"/>
      <dgm:spPr/>
      <dgm:t>
        <a:bodyPr/>
        <a:lstStyle/>
        <a:p>
          <a:r>
            <a:rPr lang="ca-ES" dirty="0"/>
            <a:t>Treball comunitari</a:t>
          </a:r>
        </a:p>
      </dgm:t>
    </dgm:pt>
    <dgm:pt modelId="{3A66AE73-6867-4F9C-ACE3-682FB9B416AC}" type="parTrans" cxnId="{783EAE3E-49C4-4E42-97C1-3C86214D6225}">
      <dgm:prSet/>
      <dgm:spPr/>
      <dgm:t>
        <a:bodyPr/>
        <a:lstStyle/>
        <a:p>
          <a:endParaRPr lang="ca-ES"/>
        </a:p>
      </dgm:t>
    </dgm:pt>
    <dgm:pt modelId="{27CB1521-3E83-4FD1-B994-C424926CE03D}" type="sibTrans" cxnId="{783EAE3E-49C4-4E42-97C1-3C86214D6225}">
      <dgm:prSet/>
      <dgm:spPr/>
      <dgm:t>
        <a:bodyPr/>
        <a:lstStyle/>
        <a:p>
          <a:endParaRPr lang="ca-ES"/>
        </a:p>
      </dgm:t>
    </dgm:pt>
    <dgm:pt modelId="{5B72525B-B4EC-4F59-AB76-DB31485F5D1F}">
      <dgm:prSet phldrT="[Texto]"/>
      <dgm:spPr/>
      <dgm:t>
        <a:bodyPr/>
        <a:lstStyle/>
        <a:p>
          <a:r>
            <a:rPr lang="ca-ES" dirty="0"/>
            <a:t>Formació a professionals</a:t>
          </a:r>
        </a:p>
      </dgm:t>
    </dgm:pt>
    <dgm:pt modelId="{B9521145-BCDA-480E-8BE6-8C80F8647549}" type="parTrans" cxnId="{22D59FE2-7143-4D73-8302-871BBFFB1AFC}">
      <dgm:prSet/>
      <dgm:spPr/>
      <dgm:t>
        <a:bodyPr/>
        <a:lstStyle/>
        <a:p>
          <a:endParaRPr lang="ca-ES"/>
        </a:p>
      </dgm:t>
    </dgm:pt>
    <dgm:pt modelId="{B2589A56-5E92-4D45-8D94-5ECBE0E83ABB}" type="sibTrans" cxnId="{22D59FE2-7143-4D73-8302-871BBFFB1AFC}">
      <dgm:prSet/>
      <dgm:spPr/>
      <dgm:t>
        <a:bodyPr/>
        <a:lstStyle/>
        <a:p>
          <a:endParaRPr lang="ca-ES"/>
        </a:p>
      </dgm:t>
    </dgm:pt>
    <dgm:pt modelId="{99FE2FE4-0E47-4EAB-8F9C-0A67377224B8}">
      <dgm:prSet phldrT="[Texto]"/>
      <dgm:spPr/>
      <dgm:t>
        <a:bodyPr/>
        <a:lstStyle/>
        <a:p>
          <a:r>
            <a:rPr lang="ca-ES" dirty="0"/>
            <a:t>Treball amb xarxa</a:t>
          </a:r>
        </a:p>
      </dgm:t>
    </dgm:pt>
    <dgm:pt modelId="{3E9717A1-A974-4398-B189-5EA933343C35}" type="parTrans" cxnId="{8F4E98B5-F9F2-4CB6-9906-69D40C1E5479}">
      <dgm:prSet/>
      <dgm:spPr/>
      <dgm:t>
        <a:bodyPr/>
        <a:lstStyle/>
        <a:p>
          <a:endParaRPr lang="ca-ES"/>
        </a:p>
      </dgm:t>
    </dgm:pt>
    <dgm:pt modelId="{05A7D917-686C-4184-A6E2-C25169B428F1}" type="sibTrans" cxnId="{8F4E98B5-F9F2-4CB6-9906-69D40C1E5479}">
      <dgm:prSet/>
      <dgm:spPr/>
      <dgm:t>
        <a:bodyPr/>
        <a:lstStyle/>
        <a:p>
          <a:endParaRPr lang="ca-ES"/>
        </a:p>
      </dgm:t>
    </dgm:pt>
    <dgm:pt modelId="{6458A5AB-C68B-4FD6-AF5C-55FF23AC9751}">
      <dgm:prSet phldrT="[Texto]"/>
      <dgm:spPr/>
      <dgm:t>
        <a:bodyPr/>
        <a:lstStyle/>
        <a:p>
          <a:r>
            <a:rPr lang="ca-ES" dirty="0"/>
            <a:t>Suport a entitats</a:t>
          </a:r>
        </a:p>
      </dgm:t>
    </dgm:pt>
    <dgm:pt modelId="{222673D2-0969-4053-B47A-827F4C4EA471}" type="parTrans" cxnId="{75E2A8A3-C283-4BD8-8497-BF7558F856F8}">
      <dgm:prSet/>
      <dgm:spPr/>
      <dgm:t>
        <a:bodyPr/>
        <a:lstStyle/>
        <a:p>
          <a:endParaRPr lang="ca-ES"/>
        </a:p>
      </dgm:t>
    </dgm:pt>
    <dgm:pt modelId="{B89BDC07-4F4D-4AAF-B89B-D6A7DBF129D1}" type="sibTrans" cxnId="{75E2A8A3-C283-4BD8-8497-BF7558F856F8}">
      <dgm:prSet/>
      <dgm:spPr/>
      <dgm:t>
        <a:bodyPr/>
        <a:lstStyle/>
        <a:p>
          <a:endParaRPr lang="ca-ES"/>
        </a:p>
      </dgm:t>
    </dgm:pt>
    <dgm:pt modelId="{FD20C2B8-5EAF-4516-84FA-07621389A3D8}" type="pres">
      <dgm:prSet presAssocID="{E606C502-7EF3-4149-8277-12236703EDD6}" presName="Name0" presStyleCnt="0">
        <dgm:presLayoutVars>
          <dgm:dir/>
          <dgm:resizeHandles val="exact"/>
        </dgm:presLayoutVars>
      </dgm:prSet>
      <dgm:spPr/>
    </dgm:pt>
    <dgm:pt modelId="{9895CE5E-1726-45EE-A597-40E3D1DBF7D7}" type="pres">
      <dgm:prSet presAssocID="{427E4E6C-ED07-4186-BDBB-7CE4DE641068}" presName="node" presStyleLbl="node1" presStyleIdx="0" presStyleCnt="7" custLinFactNeighborX="-5478">
        <dgm:presLayoutVars>
          <dgm:bulletEnabled val="1"/>
        </dgm:presLayoutVars>
      </dgm:prSet>
      <dgm:spPr/>
    </dgm:pt>
    <dgm:pt modelId="{D0DC70F7-0255-4648-A557-D849166ADBD6}" type="pres">
      <dgm:prSet presAssocID="{0F0EDB17-77B2-4CBF-8705-1CA420323B74}" presName="sibTrans" presStyleLbl="sibTrans1D1" presStyleIdx="0" presStyleCnt="6"/>
      <dgm:spPr/>
    </dgm:pt>
    <dgm:pt modelId="{5DBF5F0A-964A-45FD-9C1C-ED38958A6945}" type="pres">
      <dgm:prSet presAssocID="{0F0EDB17-77B2-4CBF-8705-1CA420323B74}" presName="connectorText" presStyleLbl="sibTrans1D1" presStyleIdx="0" presStyleCnt="6"/>
      <dgm:spPr/>
    </dgm:pt>
    <dgm:pt modelId="{D2EEEF58-5BF4-4808-AA5F-13A8B5C97D4B}" type="pres">
      <dgm:prSet presAssocID="{51781B54-3402-4810-8245-D8AF29E06164}" presName="node" presStyleLbl="node1" presStyleIdx="1" presStyleCnt="7">
        <dgm:presLayoutVars>
          <dgm:bulletEnabled val="1"/>
        </dgm:presLayoutVars>
      </dgm:prSet>
      <dgm:spPr/>
    </dgm:pt>
    <dgm:pt modelId="{26C7E459-5114-44F7-AB34-71EEC0FA78D5}" type="pres">
      <dgm:prSet presAssocID="{98D22BF3-7842-4E00-B260-BCFD2BE5AC25}" presName="sibTrans" presStyleLbl="sibTrans1D1" presStyleIdx="1" presStyleCnt="6"/>
      <dgm:spPr/>
    </dgm:pt>
    <dgm:pt modelId="{3216974C-FF40-4F17-A358-5322629A1EBA}" type="pres">
      <dgm:prSet presAssocID="{98D22BF3-7842-4E00-B260-BCFD2BE5AC25}" presName="connectorText" presStyleLbl="sibTrans1D1" presStyleIdx="1" presStyleCnt="6"/>
      <dgm:spPr/>
    </dgm:pt>
    <dgm:pt modelId="{958F336E-6E0A-4F55-9980-A264DE5AA4AD}" type="pres">
      <dgm:prSet presAssocID="{EE006286-204A-4865-B095-8B1CDD9258FE}" presName="node" presStyleLbl="node1" presStyleIdx="2" presStyleCnt="7">
        <dgm:presLayoutVars>
          <dgm:bulletEnabled val="1"/>
        </dgm:presLayoutVars>
      </dgm:prSet>
      <dgm:spPr/>
    </dgm:pt>
    <dgm:pt modelId="{D659B48D-CFD3-46BC-BCB7-EB540894D428}" type="pres">
      <dgm:prSet presAssocID="{AE70BF20-52EB-421C-A5AE-E7C6685F0F0A}" presName="sibTrans" presStyleLbl="sibTrans1D1" presStyleIdx="2" presStyleCnt="6"/>
      <dgm:spPr/>
    </dgm:pt>
    <dgm:pt modelId="{542681B5-9E5E-4404-87BC-DB377927018D}" type="pres">
      <dgm:prSet presAssocID="{AE70BF20-52EB-421C-A5AE-E7C6685F0F0A}" presName="connectorText" presStyleLbl="sibTrans1D1" presStyleIdx="2" presStyleCnt="6"/>
      <dgm:spPr/>
    </dgm:pt>
    <dgm:pt modelId="{CEF2FD32-EEB5-4A9D-884C-458535BD62D0}" type="pres">
      <dgm:prSet presAssocID="{A21AF088-E235-4386-98D2-0E88B2DE682D}" presName="node" presStyleLbl="node1" presStyleIdx="3" presStyleCnt="7">
        <dgm:presLayoutVars>
          <dgm:bulletEnabled val="1"/>
        </dgm:presLayoutVars>
      </dgm:prSet>
      <dgm:spPr/>
    </dgm:pt>
    <dgm:pt modelId="{AEA77ADB-8FF6-4C27-B92D-D6D2B63CD308}" type="pres">
      <dgm:prSet presAssocID="{27CB1521-3E83-4FD1-B994-C424926CE03D}" presName="sibTrans" presStyleLbl="sibTrans1D1" presStyleIdx="3" presStyleCnt="6"/>
      <dgm:spPr/>
    </dgm:pt>
    <dgm:pt modelId="{322EAC32-B75D-4C2A-9783-68CB62F54F85}" type="pres">
      <dgm:prSet presAssocID="{27CB1521-3E83-4FD1-B994-C424926CE03D}" presName="connectorText" presStyleLbl="sibTrans1D1" presStyleIdx="3" presStyleCnt="6"/>
      <dgm:spPr/>
    </dgm:pt>
    <dgm:pt modelId="{54318A48-BE9B-4588-9348-7A8E9754449C}" type="pres">
      <dgm:prSet presAssocID="{5B72525B-B4EC-4F59-AB76-DB31485F5D1F}" presName="node" presStyleLbl="node1" presStyleIdx="4" presStyleCnt="7">
        <dgm:presLayoutVars>
          <dgm:bulletEnabled val="1"/>
        </dgm:presLayoutVars>
      </dgm:prSet>
      <dgm:spPr/>
    </dgm:pt>
    <dgm:pt modelId="{4A70695D-40D1-46A1-97A4-5BD994E6338B}" type="pres">
      <dgm:prSet presAssocID="{B2589A56-5E92-4D45-8D94-5ECBE0E83ABB}" presName="sibTrans" presStyleLbl="sibTrans1D1" presStyleIdx="4" presStyleCnt="6"/>
      <dgm:spPr/>
    </dgm:pt>
    <dgm:pt modelId="{C63EA9E0-3695-4A06-B401-A6877549588A}" type="pres">
      <dgm:prSet presAssocID="{B2589A56-5E92-4D45-8D94-5ECBE0E83ABB}" presName="connectorText" presStyleLbl="sibTrans1D1" presStyleIdx="4" presStyleCnt="6"/>
      <dgm:spPr/>
    </dgm:pt>
    <dgm:pt modelId="{D06027EB-A5C3-4853-A92C-3883181CB0CC}" type="pres">
      <dgm:prSet presAssocID="{99FE2FE4-0E47-4EAB-8F9C-0A67377224B8}" presName="node" presStyleLbl="node1" presStyleIdx="5" presStyleCnt="7">
        <dgm:presLayoutVars>
          <dgm:bulletEnabled val="1"/>
        </dgm:presLayoutVars>
      </dgm:prSet>
      <dgm:spPr/>
    </dgm:pt>
    <dgm:pt modelId="{700D9729-0280-4923-A38A-1F109EDB628D}" type="pres">
      <dgm:prSet presAssocID="{05A7D917-686C-4184-A6E2-C25169B428F1}" presName="sibTrans" presStyleLbl="sibTrans1D1" presStyleIdx="5" presStyleCnt="6"/>
      <dgm:spPr/>
    </dgm:pt>
    <dgm:pt modelId="{10A84A93-51D9-4B2A-AE1B-C5EFE6D1CE1F}" type="pres">
      <dgm:prSet presAssocID="{05A7D917-686C-4184-A6E2-C25169B428F1}" presName="connectorText" presStyleLbl="sibTrans1D1" presStyleIdx="5" presStyleCnt="6"/>
      <dgm:spPr/>
    </dgm:pt>
    <dgm:pt modelId="{46DB07B0-9506-4AE5-8308-7A717A4DF999}" type="pres">
      <dgm:prSet presAssocID="{6458A5AB-C68B-4FD6-AF5C-55FF23AC9751}" presName="node" presStyleLbl="node1" presStyleIdx="6" presStyleCnt="7">
        <dgm:presLayoutVars>
          <dgm:bulletEnabled val="1"/>
        </dgm:presLayoutVars>
      </dgm:prSet>
      <dgm:spPr/>
    </dgm:pt>
  </dgm:ptLst>
  <dgm:cxnLst>
    <dgm:cxn modelId="{E5AC9706-402C-4C94-8E5C-CA1C3D36CBBA}" type="presOf" srcId="{E606C502-7EF3-4149-8277-12236703EDD6}" destId="{FD20C2B8-5EAF-4516-84FA-07621389A3D8}" srcOrd="0" destOrd="0" presId="urn:microsoft.com/office/officeart/2005/8/layout/bProcess3"/>
    <dgm:cxn modelId="{3DC3FF06-5CD2-4637-8802-9BDCCCAE59B7}" type="presOf" srcId="{5B72525B-B4EC-4F59-AB76-DB31485F5D1F}" destId="{54318A48-BE9B-4588-9348-7A8E9754449C}" srcOrd="0" destOrd="0" presId="urn:microsoft.com/office/officeart/2005/8/layout/bProcess3"/>
    <dgm:cxn modelId="{EF4E9E0A-48BC-44A2-AE7A-8261D6AD42D9}" type="presOf" srcId="{B2589A56-5E92-4D45-8D94-5ECBE0E83ABB}" destId="{C63EA9E0-3695-4A06-B401-A6877549588A}" srcOrd="1" destOrd="0" presId="urn:microsoft.com/office/officeart/2005/8/layout/bProcess3"/>
    <dgm:cxn modelId="{7B34870E-C10F-49E0-A538-C06D1C8DCA61}" type="presOf" srcId="{27CB1521-3E83-4FD1-B994-C424926CE03D}" destId="{322EAC32-B75D-4C2A-9783-68CB62F54F85}" srcOrd="1" destOrd="0" presId="urn:microsoft.com/office/officeart/2005/8/layout/bProcess3"/>
    <dgm:cxn modelId="{21311327-D677-49F8-B2FC-05C4D7B4F0E0}" type="presOf" srcId="{05A7D917-686C-4184-A6E2-C25169B428F1}" destId="{10A84A93-51D9-4B2A-AE1B-C5EFE6D1CE1F}" srcOrd="1" destOrd="0" presId="urn:microsoft.com/office/officeart/2005/8/layout/bProcess3"/>
    <dgm:cxn modelId="{6EC6CE35-F8DC-4EBF-9D51-BF2C07C2F822}" type="presOf" srcId="{AE70BF20-52EB-421C-A5AE-E7C6685F0F0A}" destId="{542681B5-9E5E-4404-87BC-DB377927018D}" srcOrd="1" destOrd="0" presId="urn:microsoft.com/office/officeart/2005/8/layout/bProcess3"/>
    <dgm:cxn modelId="{783EAE3E-49C4-4E42-97C1-3C86214D6225}" srcId="{E606C502-7EF3-4149-8277-12236703EDD6}" destId="{A21AF088-E235-4386-98D2-0E88B2DE682D}" srcOrd="3" destOrd="0" parTransId="{3A66AE73-6867-4F9C-ACE3-682FB9B416AC}" sibTransId="{27CB1521-3E83-4FD1-B994-C424926CE03D}"/>
    <dgm:cxn modelId="{88468B44-767C-4A6E-B690-9E88CC0E85F8}" type="presOf" srcId="{6458A5AB-C68B-4FD6-AF5C-55FF23AC9751}" destId="{46DB07B0-9506-4AE5-8308-7A717A4DF999}" srcOrd="0" destOrd="0" presId="urn:microsoft.com/office/officeart/2005/8/layout/bProcess3"/>
    <dgm:cxn modelId="{C234BC4F-A305-42E1-BA13-A778DF4A2512}" type="presOf" srcId="{AE70BF20-52EB-421C-A5AE-E7C6685F0F0A}" destId="{D659B48D-CFD3-46BC-BCB7-EB540894D428}" srcOrd="0" destOrd="0" presId="urn:microsoft.com/office/officeart/2005/8/layout/bProcess3"/>
    <dgm:cxn modelId="{F2C3DA54-8D56-4DA0-B82D-7BB37F49A680}" type="presOf" srcId="{99FE2FE4-0E47-4EAB-8F9C-0A67377224B8}" destId="{D06027EB-A5C3-4853-A92C-3883181CB0CC}" srcOrd="0" destOrd="0" presId="urn:microsoft.com/office/officeart/2005/8/layout/bProcess3"/>
    <dgm:cxn modelId="{03C6A075-FF7F-4CF9-9E72-DD760D058F11}" srcId="{E606C502-7EF3-4149-8277-12236703EDD6}" destId="{51781B54-3402-4810-8245-D8AF29E06164}" srcOrd="1" destOrd="0" parTransId="{1BB13C30-A63D-4FEA-8313-6254C41855A3}" sibTransId="{98D22BF3-7842-4E00-B260-BCFD2BE5AC25}"/>
    <dgm:cxn modelId="{63188D58-C585-43FD-A5CD-7F418D0399ED}" type="presOf" srcId="{05A7D917-686C-4184-A6E2-C25169B428F1}" destId="{700D9729-0280-4923-A38A-1F109EDB628D}" srcOrd="0" destOrd="0" presId="urn:microsoft.com/office/officeart/2005/8/layout/bProcess3"/>
    <dgm:cxn modelId="{FCB3BC79-45E4-4AE8-8C81-9748CC593056}" srcId="{E606C502-7EF3-4149-8277-12236703EDD6}" destId="{427E4E6C-ED07-4186-BDBB-7CE4DE641068}" srcOrd="0" destOrd="0" parTransId="{B4BD8B9B-CF51-4636-B4E5-5080EF4833A5}" sibTransId="{0F0EDB17-77B2-4CBF-8705-1CA420323B74}"/>
    <dgm:cxn modelId="{C1081D5A-DC39-418C-B096-290F1C844017}" type="presOf" srcId="{B2589A56-5E92-4D45-8D94-5ECBE0E83ABB}" destId="{4A70695D-40D1-46A1-97A4-5BD994E6338B}" srcOrd="0" destOrd="0" presId="urn:microsoft.com/office/officeart/2005/8/layout/bProcess3"/>
    <dgm:cxn modelId="{B7BD8D85-40A5-430D-BF4A-387C5792B50F}" type="presOf" srcId="{427E4E6C-ED07-4186-BDBB-7CE4DE641068}" destId="{9895CE5E-1726-45EE-A597-40E3D1DBF7D7}" srcOrd="0" destOrd="0" presId="urn:microsoft.com/office/officeart/2005/8/layout/bProcess3"/>
    <dgm:cxn modelId="{3268DF97-087E-4B91-9361-FD511DFAD90B}" type="presOf" srcId="{0F0EDB17-77B2-4CBF-8705-1CA420323B74}" destId="{D0DC70F7-0255-4648-A557-D849166ADBD6}" srcOrd="0" destOrd="0" presId="urn:microsoft.com/office/officeart/2005/8/layout/bProcess3"/>
    <dgm:cxn modelId="{70F9C498-6212-4BD9-B5C6-829C72ED078E}" type="presOf" srcId="{A21AF088-E235-4386-98D2-0E88B2DE682D}" destId="{CEF2FD32-EEB5-4A9D-884C-458535BD62D0}" srcOrd="0" destOrd="0" presId="urn:microsoft.com/office/officeart/2005/8/layout/bProcess3"/>
    <dgm:cxn modelId="{75E2A8A3-C283-4BD8-8497-BF7558F856F8}" srcId="{E606C502-7EF3-4149-8277-12236703EDD6}" destId="{6458A5AB-C68B-4FD6-AF5C-55FF23AC9751}" srcOrd="6" destOrd="0" parTransId="{222673D2-0969-4053-B47A-827F4C4EA471}" sibTransId="{B89BDC07-4F4D-4AAF-B89B-D6A7DBF129D1}"/>
    <dgm:cxn modelId="{8F4E98B5-F9F2-4CB6-9906-69D40C1E5479}" srcId="{E606C502-7EF3-4149-8277-12236703EDD6}" destId="{99FE2FE4-0E47-4EAB-8F9C-0A67377224B8}" srcOrd="5" destOrd="0" parTransId="{3E9717A1-A974-4398-B189-5EA933343C35}" sibTransId="{05A7D917-686C-4184-A6E2-C25169B428F1}"/>
    <dgm:cxn modelId="{D22844B9-A3C8-4C60-861C-AB1761516803}" type="presOf" srcId="{27CB1521-3E83-4FD1-B994-C424926CE03D}" destId="{AEA77ADB-8FF6-4C27-B92D-D6D2B63CD308}" srcOrd="0" destOrd="0" presId="urn:microsoft.com/office/officeart/2005/8/layout/bProcess3"/>
    <dgm:cxn modelId="{D88836CA-E0FB-4BC0-8854-507AC225A06E}" type="presOf" srcId="{98D22BF3-7842-4E00-B260-BCFD2BE5AC25}" destId="{26C7E459-5114-44F7-AB34-71EEC0FA78D5}" srcOrd="0" destOrd="0" presId="urn:microsoft.com/office/officeart/2005/8/layout/bProcess3"/>
    <dgm:cxn modelId="{133200CE-507C-4C1C-8BF6-36F356E4F758}" type="presOf" srcId="{51781B54-3402-4810-8245-D8AF29E06164}" destId="{D2EEEF58-5BF4-4808-AA5F-13A8B5C97D4B}" srcOrd="0" destOrd="0" presId="urn:microsoft.com/office/officeart/2005/8/layout/bProcess3"/>
    <dgm:cxn modelId="{D96523D0-56BE-4DDA-94D2-6134CDF54C46}" srcId="{E606C502-7EF3-4149-8277-12236703EDD6}" destId="{EE006286-204A-4865-B095-8B1CDD9258FE}" srcOrd="2" destOrd="0" parTransId="{1978B73A-50F4-44B8-A7C2-4313C8D65812}" sibTransId="{AE70BF20-52EB-421C-A5AE-E7C6685F0F0A}"/>
    <dgm:cxn modelId="{E019D1E1-F9B2-4FDA-853E-0D72E9AC99C8}" type="presOf" srcId="{0F0EDB17-77B2-4CBF-8705-1CA420323B74}" destId="{5DBF5F0A-964A-45FD-9C1C-ED38958A6945}" srcOrd="1" destOrd="0" presId="urn:microsoft.com/office/officeart/2005/8/layout/bProcess3"/>
    <dgm:cxn modelId="{22D59FE2-7143-4D73-8302-871BBFFB1AFC}" srcId="{E606C502-7EF3-4149-8277-12236703EDD6}" destId="{5B72525B-B4EC-4F59-AB76-DB31485F5D1F}" srcOrd="4" destOrd="0" parTransId="{B9521145-BCDA-480E-8BE6-8C80F8647549}" sibTransId="{B2589A56-5E92-4D45-8D94-5ECBE0E83ABB}"/>
    <dgm:cxn modelId="{DAFB10EB-665E-4892-9AD7-2F5BD32D159B}" type="presOf" srcId="{EE006286-204A-4865-B095-8B1CDD9258FE}" destId="{958F336E-6E0A-4F55-9980-A264DE5AA4AD}" srcOrd="0" destOrd="0" presId="urn:microsoft.com/office/officeart/2005/8/layout/bProcess3"/>
    <dgm:cxn modelId="{34D93CFB-D159-4C72-98FB-D4278EB9E9FD}" type="presOf" srcId="{98D22BF3-7842-4E00-B260-BCFD2BE5AC25}" destId="{3216974C-FF40-4F17-A358-5322629A1EBA}" srcOrd="1" destOrd="0" presId="urn:microsoft.com/office/officeart/2005/8/layout/bProcess3"/>
    <dgm:cxn modelId="{AEB2C26B-F3B1-401D-87D3-75345E3A9186}" type="presParOf" srcId="{FD20C2B8-5EAF-4516-84FA-07621389A3D8}" destId="{9895CE5E-1726-45EE-A597-40E3D1DBF7D7}" srcOrd="0" destOrd="0" presId="urn:microsoft.com/office/officeart/2005/8/layout/bProcess3"/>
    <dgm:cxn modelId="{CA5361FC-1678-4412-914E-F1058BE7E827}" type="presParOf" srcId="{FD20C2B8-5EAF-4516-84FA-07621389A3D8}" destId="{D0DC70F7-0255-4648-A557-D849166ADBD6}" srcOrd="1" destOrd="0" presId="urn:microsoft.com/office/officeart/2005/8/layout/bProcess3"/>
    <dgm:cxn modelId="{D7F47698-1C34-4E19-A7A4-6AE570C307E1}" type="presParOf" srcId="{D0DC70F7-0255-4648-A557-D849166ADBD6}" destId="{5DBF5F0A-964A-45FD-9C1C-ED38958A6945}" srcOrd="0" destOrd="0" presId="urn:microsoft.com/office/officeart/2005/8/layout/bProcess3"/>
    <dgm:cxn modelId="{44CABBF0-9E37-46D0-8C9A-3D7200B7E09B}" type="presParOf" srcId="{FD20C2B8-5EAF-4516-84FA-07621389A3D8}" destId="{D2EEEF58-5BF4-4808-AA5F-13A8B5C97D4B}" srcOrd="2" destOrd="0" presId="urn:microsoft.com/office/officeart/2005/8/layout/bProcess3"/>
    <dgm:cxn modelId="{4B8E338A-281F-43C9-B38F-0C4F9FDD8B1B}" type="presParOf" srcId="{FD20C2B8-5EAF-4516-84FA-07621389A3D8}" destId="{26C7E459-5114-44F7-AB34-71EEC0FA78D5}" srcOrd="3" destOrd="0" presId="urn:microsoft.com/office/officeart/2005/8/layout/bProcess3"/>
    <dgm:cxn modelId="{409CAFD8-7270-452B-87D9-4A688A44B957}" type="presParOf" srcId="{26C7E459-5114-44F7-AB34-71EEC0FA78D5}" destId="{3216974C-FF40-4F17-A358-5322629A1EBA}" srcOrd="0" destOrd="0" presId="urn:microsoft.com/office/officeart/2005/8/layout/bProcess3"/>
    <dgm:cxn modelId="{47FE17C8-5B98-4541-8BAE-D4DDB64E7CE9}" type="presParOf" srcId="{FD20C2B8-5EAF-4516-84FA-07621389A3D8}" destId="{958F336E-6E0A-4F55-9980-A264DE5AA4AD}" srcOrd="4" destOrd="0" presId="urn:microsoft.com/office/officeart/2005/8/layout/bProcess3"/>
    <dgm:cxn modelId="{D82548E4-516E-419A-BFA9-5C0B0862748D}" type="presParOf" srcId="{FD20C2B8-5EAF-4516-84FA-07621389A3D8}" destId="{D659B48D-CFD3-46BC-BCB7-EB540894D428}" srcOrd="5" destOrd="0" presId="urn:microsoft.com/office/officeart/2005/8/layout/bProcess3"/>
    <dgm:cxn modelId="{EE7EF1D3-D186-44E4-9347-E9C6CD0C8D54}" type="presParOf" srcId="{D659B48D-CFD3-46BC-BCB7-EB540894D428}" destId="{542681B5-9E5E-4404-87BC-DB377927018D}" srcOrd="0" destOrd="0" presId="urn:microsoft.com/office/officeart/2005/8/layout/bProcess3"/>
    <dgm:cxn modelId="{DC4EEE3C-5A4B-43E7-B1EC-0ED036FA89BD}" type="presParOf" srcId="{FD20C2B8-5EAF-4516-84FA-07621389A3D8}" destId="{CEF2FD32-EEB5-4A9D-884C-458535BD62D0}" srcOrd="6" destOrd="0" presId="urn:microsoft.com/office/officeart/2005/8/layout/bProcess3"/>
    <dgm:cxn modelId="{7FEBF0F2-0394-49D9-B38A-BE7B8E1B0CE2}" type="presParOf" srcId="{FD20C2B8-5EAF-4516-84FA-07621389A3D8}" destId="{AEA77ADB-8FF6-4C27-B92D-D6D2B63CD308}" srcOrd="7" destOrd="0" presId="urn:microsoft.com/office/officeart/2005/8/layout/bProcess3"/>
    <dgm:cxn modelId="{40124219-E5C8-41E2-811E-02370B9A4A29}" type="presParOf" srcId="{AEA77ADB-8FF6-4C27-B92D-D6D2B63CD308}" destId="{322EAC32-B75D-4C2A-9783-68CB62F54F85}" srcOrd="0" destOrd="0" presId="urn:microsoft.com/office/officeart/2005/8/layout/bProcess3"/>
    <dgm:cxn modelId="{5250F39E-DADE-4362-B37E-E6B6D5AA4D17}" type="presParOf" srcId="{FD20C2B8-5EAF-4516-84FA-07621389A3D8}" destId="{54318A48-BE9B-4588-9348-7A8E9754449C}" srcOrd="8" destOrd="0" presId="urn:microsoft.com/office/officeart/2005/8/layout/bProcess3"/>
    <dgm:cxn modelId="{272E9E5C-7008-40D1-9665-F9CA89AFCAD2}" type="presParOf" srcId="{FD20C2B8-5EAF-4516-84FA-07621389A3D8}" destId="{4A70695D-40D1-46A1-97A4-5BD994E6338B}" srcOrd="9" destOrd="0" presId="urn:microsoft.com/office/officeart/2005/8/layout/bProcess3"/>
    <dgm:cxn modelId="{AA08F073-BFAB-4DCE-BCC2-08256BB1D80F}" type="presParOf" srcId="{4A70695D-40D1-46A1-97A4-5BD994E6338B}" destId="{C63EA9E0-3695-4A06-B401-A6877549588A}" srcOrd="0" destOrd="0" presId="urn:microsoft.com/office/officeart/2005/8/layout/bProcess3"/>
    <dgm:cxn modelId="{A3BC575B-7828-4464-A089-2DF105AE7640}" type="presParOf" srcId="{FD20C2B8-5EAF-4516-84FA-07621389A3D8}" destId="{D06027EB-A5C3-4853-A92C-3883181CB0CC}" srcOrd="10" destOrd="0" presId="urn:microsoft.com/office/officeart/2005/8/layout/bProcess3"/>
    <dgm:cxn modelId="{D9599040-0C02-411C-96F8-BC946C46E2DF}" type="presParOf" srcId="{FD20C2B8-5EAF-4516-84FA-07621389A3D8}" destId="{700D9729-0280-4923-A38A-1F109EDB628D}" srcOrd="11" destOrd="0" presId="urn:microsoft.com/office/officeart/2005/8/layout/bProcess3"/>
    <dgm:cxn modelId="{1BD54956-5291-48B2-9390-6B9EF57AA762}" type="presParOf" srcId="{700D9729-0280-4923-A38A-1F109EDB628D}" destId="{10A84A93-51D9-4B2A-AE1B-C5EFE6D1CE1F}" srcOrd="0" destOrd="0" presId="urn:microsoft.com/office/officeart/2005/8/layout/bProcess3"/>
    <dgm:cxn modelId="{638DD727-6FD8-4F92-963B-C381CF46F1B7}" type="presParOf" srcId="{FD20C2B8-5EAF-4516-84FA-07621389A3D8}" destId="{46DB07B0-9506-4AE5-8308-7A717A4DF99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473DC-C5D3-41CC-95AE-72291BA293F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73A9BF6-C933-42BB-8422-2BD3F7A93677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400" dirty="0"/>
        </a:p>
      </dgm:t>
    </dgm:pt>
    <dgm:pt modelId="{9C91B17A-D1A8-493B-B04D-3B6D84D2C7EC}" type="parTrans" cxnId="{DB310800-1331-4D4D-BFE8-7118DA50BFE7}">
      <dgm:prSet/>
      <dgm:spPr/>
      <dgm:t>
        <a:bodyPr/>
        <a:lstStyle/>
        <a:p>
          <a:endParaRPr lang="es-ES"/>
        </a:p>
      </dgm:t>
    </dgm:pt>
    <dgm:pt modelId="{A37E5F4D-0832-4874-9010-587FF051B9EA}" type="sibTrans" cxnId="{DB310800-1331-4D4D-BFE8-7118DA50BFE7}">
      <dgm:prSet/>
      <dgm:spPr/>
      <dgm:t>
        <a:bodyPr/>
        <a:lstStyle/>
        <a:p>
          <a:endParaRPr lang="es-ES"/>
        </a:p>
      </dgm:t>
    </dgm:pt>
    <dgm:pt modelId="{6B332E2D-3A12-46BC-8E92-5CD79413047C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57150" lvl="1" indent="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400" noProof="0" dirty="0"/>
            <a:t>S’han identificat recursos comunitaris de promoció de la salut a la ciutat de Lleida i s’han donat a conèixer a la ciutadania.</a:t>
          </a:r>
        </a:p>
      </dgm:t>
    </dgm:pt>
    <dgm:pt modelId="{3674A859-38DA-4481-916F-31FC661C895D}" type="parTrans" cxnId="{92D4DEB6-0AA0-4135-AC7B-443313C7972C}">
      <dgm:prSet/>
      <dgm:spPr/>
      <dgm:t>
        <a:bodyPr/>
        <a:lstStyle/>
        <a:p>
          <a:endParaRPr lang="es-ES"/>
        </a:p>
      </dgm:t>
    </dgm:pt>
    <dgm:pt modelId="{00B2E337-B2E6-4051-B99F-2E27D4BABB38}" type="sibTrans" cxnId="{92D4DEB6-0AA0-4135-AC7B-443313C7972C}">
      <dgm:prSet/>
      <dgm:spPr/>
      <dgm:t>
        <a:bodyPr/>
        <a:lstStyle/>
        <a:p>
          <a:endParaRPr lang="es-ES"/>
        </a:p>
      </dgm:t>
    </dgm:pt>
    <dgm:pt modelId="{7CC20116-43B5-4C6B-A1AB-54A24CAFD144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57150" lvl="1" indent="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150" noProof="0" dirty="0"/>
            <a:t> </a:t>
          </a:r>
          <a:r>
            <a:rPr lang="ca-ES" sz="1400" noProof="0" dirty="0"/>
            <a:t>La </a:t>
          </a:r>
          <a:r>
            <a:rPr lang="ca-ES" sz="1400" b="1" noProof="0" dirty="0"/>
            <a:t>Taula intersectorial d’estils de vida saludable </a:t>
          </a:r>
          <a:r>
            <a:rPr lang="ca-ES" sz="1400" noProof="0" dirty="0"/>
            <a:t>és un instrument per facilitar la implementació local de la Estrategia de Promoción de la Salud y Prevenció en el Sistema Nacionals de Salud (SNS) promoguda pel Ministerio de Salud i la FEMP.</a:t>
          </a:r>
        </a:p>
      </dgm:t>
    </dgm:pt>
    <dgm:pt modelId="{A419065E-E91B-419E-BDCB-08F6DE6941F0}" type="parTrans" cxnId="{20CB254E-8B74-40F5-A48D-96CE196CC930}">
      <dgm:prSet/>
      <dgm:spPr/>
      <dgm:t>
        <a:bodyPr/>
        <a:lstStyle/>
        <a:p>
          <a:endParaRPr lang="ca-ES"/>
        </a:p>
      </dgm:t>
    </dgm:pt>
    <dgm:pt modelId="{B9BAFCF3-1C0C-4739-95C9-323AEB6A11DA}" type="sibTrans" cxnId="{20CB254E-8B74-40F5-A48D-96CE196CC930}">
      <dgm:prSet/>
      <dgm:spPr/>
      <dgm:t>
        <a:bodyPr/>
        <a:lstStyle/>
        <a:p>
          <a:endParaRPr lang="ca-ES"/>
        </a:p>
      </dgm:t>
    </dgm:pt>
    <dgm:pt modelId="{91797C45-9FE1-4BA6-B31D-157CBAF93F58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57150" lvl="1" indent="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400" noProof="0" dirty="0"/>
            <a:t> Els objectius de la taula són fomentar la implicació, participació i coordinació de les institucions, entitats i ciutadania interessats en la promoció i prevenció de la salut. Igualment es vol promoure l’acció comunitària entre tots els agents de salut lligats a la Taula intersectorial. </a:t>
          </a:r>
        </a:p>
      </dgm:t>
    </dgm:pt>
    <dgm:pt modelId="{2C6DCBB8-77AE-4C01-856B-7F6D2C8A119B}" type="parTrans" cxnId="{8AC4E182-6087-406A-80D5-4EE438584226}">
      <dgm:prSet/>
      <dgm:spPr/>
      <dgm:t>
        <a:bodyPr/>
        <a:lstStyle/>
        <a:p>
          <a:endParaRPr lang="ca-ES"/>
        </a:p>
      </dgm:t>
    </dgm:pt>
    <dgm:pt modelId="{96E0A46B-D528-445C-81AF-35FBC1E2C323}" type="sibTrans" cxnId="{8AC4E182-6087-406A-80D5-4EE438584226}">
      <dgm:prSet/>
      <dgm:spPr/>
      <dgm:t>
        <a:bodyPr/>
        <a:lstStyle/>
        <a:p>
          <a:endParaRPr lang="ca-ES"/>
        </a:p>
      </dgm:t>
    </dgm:pt>
    <dgm:pt modelId="{9C38A1BB-84A2-4B05-83BC-DB794ADF9924}" type="pres">
      <dgm:prSet presAssocID="{0C1473DC-C5D3-41CC-95AE-72291BA293F7}" presName="Name0" presStyleCnt="0">
        <dgm:presLayoutVars>
          <dgm:dir/>
          <dgm:animLvl val="lvl"/>
          <dgm:resizeHandles val="exact"/>
        </dgm:presLayoutVars>
      </dgm:prSet>
      <dgm:spPr/>
    </dgm:pt>
    <dgm:pt modelId="{E05D7426-6D3D-448F-A60D-1280C2D204A0}" type="pres">
      <dgm:prSet presAssocID="{D73A9BF6-C933-42BB-8422-2BD3F7A93677}" presName="linNode" presStyleCnt="0"/>
      <dgm:spPr/>
    </dgm:pt>
    <dgm:pt modelId="{5FEEA98E-6A81-4A2F-87DD-93C8BA8B178A}" type="pres">
      <dgm:prSet presAssocID="{D73A9BF6-C933-42BB-8422-2BD3F7A9367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1528968-E3C9-4576-B81B-8F1C8628E7C2}" type="pres">
      <dgm:prSet presAssocID="{D73A9BF6-C933-42BB-8422-2BD3F7A93677}" presName="descendantText" presStyleLbl="alignAccFollowNode1" presStyleIdx="0" presStyleCnt="1" custScaleY="110823">
        <dgm:presLayoutVars>
          <dgm:bulletEnabled val="1"/>
        </dgm:presLayoutVars>
      </dgm:prSet>
      <dgm:spPr/>
    </dgm:pt>
  </dgm:ptLst>
  <dgm:cxnLst>
    <dgm:cxn modelId="{DB310800-1331-4D4D-BFE8-7118DA50BFE7}" srcId="{0C1473DC-C5D3-41CC-95AE-72291BA293F7}" destId="{D73A9BF6-C933-42BB-8422-2BD3F7A93677}" srcOrd="0" destOrd="0" parTransId="{9C91B17A-D1A8-493B-B04D-3B6D84D2C7EC}" sibTransId="{A37E5F4D-0832-4874-9010-587FF051B9EA}"/>
    <dgm:cxn modelId="{376AC038-D5BA-4774-BF62-5850250558B0}" type="presOf" srcId="{7CC20116-43B5-4C6B-A1AB-54A24CAFD144}" destId="{61528968-E3C9-4576-B81B-8F1C8628E7C2}" srcOrd="0" destOrd="0" presId="urn:microsoft.com/office/officeart/2005/8/layout/vList5"/>
    <dgm:cxn modelId="{841E7A40-A4D8-4D6B-B952-A6FFB72893CC}" type="presOf" srcId="{0C1473DC-C5D3-41CC-95AE-72291BA293F7}" destId="{9C38A1BB-84A2-4B05-83BC-DB794ADF9924}" srcOrd="0" destOrd="0" presId="urn:microsoft.com/office/officeart/2005/8/layout/vList5"/>
    <dgm:cxn modelId="{021BCD4C-84A5-42C6-B106-CF7774860245}" type="presOf" srcId="{6B332E2D-3A12-46BC-8E92-5CD79413047C}" destId="{61528968-E3C9-4576-B81B-8F1C8628E7C2}" srcOrd="0" destOrd="2" presId="urn:microsoft.com/office/officeart/2005/8/layout/vList5"/>
    <dgm:cxn modelId="{20CB254E-8B74-40F5-A48D-96CE196CC930}" srcId="{D73A9BF6-C933-42BB-8422-2BD3F7A93677}" destId="{7CC20116-43B5-4C6B-A1AB-54A24CAFD144}" srcOrd="0" destOrd="0" parTransId="{A419065E-E91B-419E-BDCB-08F6DE6941F0}" sibTransId="{B9BAFCF3-1C0C-4739-95C9-323AEB6A11DA}"/>
    <dgm:cxn modelId="{8AC4E182-6087-406A-80D5-4EE438584226}" srcId="{D73A9BF6-C933-42BB-8422-2BD3F7A93677}" destId="{91797C45-9FE1-4BA6-B31D-157CBAF93F58}" srcOrd="1" destOrd="0" parTransId="{2C6DCBB8-77AE-4C01-856B-7F6D2C8A119B}" sibTransId="{96E0A46B-D528-445C-81AF-35FBC1E2C323}"/>
    <dgm:cxn modelId="{1DCF119D-D96A-42BB-8B74-1EE630249660}" type="presOf" srcId="{D73A9BF6-C933-42BB-8422-2BD3F7A93677}" destId="{5FEEA98E-6A81-4A2F-87DD-93C8BA8B178A}" srcOrd="0" destOrd="0" presId="urn:microsoft.com/office/officeart/2005/8/layout/vList5"/>
    <dgm:cxn modelId="{92D4DEB6-0AA0-4135-AC7B-443313C7972C}" srcId="{D73A9BF6-C933-42BB-8422-2BD3F7A93677}" destId="{6B332E2D-3A12-46BC-8E92-5CD79413047C}" srcOrd="2" destOrd="0" parTransId="{3674A859-38DA-4481-916F-31FC661C895D}" sibTransId="{00B2E337-B2E6-4051-B99F-2E27D4BABB38}"/>
    <dgm:cxn modelId="{F25603BE-F825-4887-B16C-E55D2BC0EF31}" type="presOf" srcId="{91797C45-9FE1-4BA6-B31D-157CBAF93F58}" destId="{61528968-E3C9-4576-B81B-8F1C8628E7C2}" srcOrd="0" destOrd="1" presId="urn:microsoft.com/office/officeart/2005/8/layout/vList5"/>
    <dgm:cxn modelId="{B1CD6573-5B5C-49CA-8559-C71369A19768}" type="presParOf" srcId="{9C38A1BB-84A2-4B05-83BC-DB794ADF9924}" destId="{E05D7426-6D3D-448F-A60D-1280C2D204A0}" srcOrd="0" destOrd="0" presId="urn:microsoft.com/office/officeart/2005/8/layout/vList5"/>
    <dgm:cxn modelId="{B576A190-4569-4728-B440-F14D9FCED811}" type="presParOf" srcId="{E05D7426-6D3D-448F-A60D-1280C2D204A0}" destId="{5FEEA98E-6A81-4A2F-87DD-93C8BA8B178A}" srcOrd="0" destOrd="0" presId="urn:microsoft.com/office/officeart/2005/8/layout/vList5"/>
    <dgm:cxn modelId="{18FB2F61-1C87-44B3-B971-ABEF3AF092CD}" type="presParOf" srcId="{E05D7426-6D3D-448F-A60D-1280C2D204A0}" destId="{61528968-E3C9-4576-B81B-8F1C8628E7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473DC-C5D3-41CC-95AE-72291BA293F7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564355D8-2451-4CB2-93AE-CFB2210CFD44}">
      <dgm:prSet phldrT="[Texto]"/>
      <dgm:spPr/>
      <dgm:t>
        <a:bodyPr/>
        <a:lstStyle/>
        <a:p>
          <a:r>
            <a:rPr lang="ca-ES" dirty="0"/>
            <a:t>Xarxa Perifèrics</a:t>
          </a:r>
        </a:p>
        <a:p>
          <a:endParaRPr lang="es-ES" dirty="0"/>
        </a:p>
      </dgm:t>
    </dgm:pt>
    <dgm:pt modelId="{E9F13B71-14D0-4689-AF07-A3743917B1A9}" type="parTrans" cxnId="{343AC8B6-B88E-4363-9568-8FF1D860CDD2}">
      <dgm:prSet/>
      <dgm:spPr/>
      <dgm:t>
        <a:bodyPr/>
        <a:lstStyle/>
        <a:p>
          <a:endParaRPr lang="es-ES"/>
        </a:p>
      </dgm:t>
    </dgm:pt>
    <dgm:pt modelId="{AADACEB0-56F8-4FDB-A002-6A92A2BCA61E}" type="sibTrans" cxnId="{343AC8B6-B88E-4363-9568-8FF1D860CDD2}">
      <dgm:prSet/>
      <dgm:spPr/>
      <dgm:t>
        <a:bodyPr/>
        <a:lstStyle/>
        <a:p>
          <a:endParaRPr lang="es-ES"/>
        </a:p>
      </dgm:t>
    </dgm:pt>
    <dgm:pt modelId="{F8C8930A-2E12-4CBB-9640-BE05DCAFD117}">
      <dgm:prSet phldrT="[Texto]" custT="1"/>
      <dgm:spPr/>
      <dgm:t>
        <a:bodyPr/>
        <a:lstStyle/>
        <a:p>
          <a:r>
            <a:rPr lang="ca-ES" sz="1200" dirty="0"/>
            <a:t>Xarxa d’ens locals i entitats que treballen per a la promoció de la salut i la prevenció en l’àmbit de les drogues, que es reuneix periòdicament des de l’any 2001, per compartir experiències i esforços, i reflexionar davant aspectes nous de la realitat de les drogues i els patrons de consum. També per impulsar iniciatives que afavoreixin la sostenibilitat del programes de prevenció.</a:t>
          </a:r>
          <a:endParaRPr lang="es-ES" sz="1200" dirty="0"/>
        </a:p>
      </dgm:t>
    </dgm:pt>
    <dgm:pt modelId="{FE1104AF-D6D0-45D5-B332-ED9F06C26DB9}" type="parTrans" cxnId="{AD277288-2982-4123-BEF4-B010C2FA7F7A}">
      <dgm:prSet/>
      <dgm:spPr/>
      <dgm:t>
        <a:bodyPr/>
        <a:lstStyle/>
        <a:p>
          <a:endParaRPr lang="es-ES"/>
        </a:p>
      </dgm:t>
    </dgm:pt>
    <dgm:pt modelId="{DBD723D4-89BA-4A9F-A885-3EE0DFCC6D49}" type="sibTrans" cxnId="{AD277288-2982-4123-BEF4-B010C2FA7F7A}">
      <dgm:prSet/>
      <dgm:spPr/>
      <dgm:t>
        <a:bodyPr/>
        <a:lstStyle/>
        <a:p>
          <a:endParaRPr lang="es-ES"/>
        </a:p>
      </dgm:t>
    </dgm:pt>
    <dgm:pt modelId="{A0141F02-AE3D-43EE-974B-52072A9B65B5}">
      <dgm:prSet custT="1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a-ES" sz="1000" noProof="0" dirty="0"/>
        </a:p>
      </dgm:t>
    </dgm:pt>
    <dgm:pt modelId="{A89B58BF-28F9-49F6-9525-748FA837462E}" type="parTrans" cxnId="{4C43AF18-E108-43F4-87B0-7903F4374DE5}">
      <dgm:prSet/>
      <dgm:spPr/>
      <dgm:t>
        <a:bodyPr/>
        <a:lstStyle/>
        <a:p>
          <a:endParaRPr lang="es-ES"/>
        </a:p>
      </dgm:t>
    </dgm:pt>
    <dgm:pt modelId="{76CEA7AD-B827-419B-B366-1ECF62573D5E}" type="sibTrans" cxnId="{4C43AF18-E108-43F4-87B0-7903F4374DE5}">
      <dgm:prSet/>
      <dgm:spPr/>
      <dgm:t>
        <a:bodyPr/>
        <a:lstStyle/>
        <a:p>
          <a:endParaRPr lang="es-ES"/>
        </a:p>
      </dgm:t>
    </dgm:pt>
    <dgm:pt modelId="{A54C8643-3E5C-4709-B4C9-1AEF4EEEF70A}">
      <dgm:prSet custT="1"/>
      <dgm:spPr/>
      <dgm:t>
        <a:bodyPr/>
        <a:lstStyle/>
        <a:p>
          <a:endParaRPr lang="ca-ES" sz="1050" dirty="0"/>
        </a:p>
      </dgm:t>
    </dgm:pt>
    <dgm:pt modelId="{46748897-F76E-4E40-A12A-85662E10F540}" type="sibTrans" cxnId="{66154888-D4C1-4F91-B520-716B0DF38E2F}">
      <dgm:prSet/>
      <dgm:spPr/>
      <dgm:t>
        <a:bodyPr/>
        <a:lstStyle/>
        <a:p>
          <a:endParaRPr lang="es-ES"/>
        </a:p>
      </dgm:t>
    </dgm:pt>
    <dgm:pt modelId="{3D4F9CB2-F09F-4576-86AD-9FE00DA46A80}" type="parTrans" cxnId="{66154888-D4C1-4F91-B520-716B0DF38E2F}">
      <dgm:prSet/>
      <dgm:spPr/>
      <dgm:t>
        <a:bodyPr/>
        <a:lstStyle/>
        <a:p>
          <a:endParaRPr lang="es-ES"/>
        </a:p>
      </dgm:t>
    </dgm:pt>
    <dgm:pt modelId="{D72EB8EE-1497-4176-B6AC-C70AB55CEB4D}">
      <dgm:prSet custT="1"/>
      <dgm:spPr/>
      <dgm:t>
        <a:bodyPr/>
        <a:lstStyle/>
        <a:p>
          <a:r>
            <a:rPr lang="ca-ES" sz="1800" dirty="0"/>
            <a:t>Observatori Lleida Pantalles (sobre usos i abusos de pantalles)</a:t>
          </a:r>
        </a:p>
        <a:p>
          <a:endParaRPr lang="ca-ES" sz="2000" dirty="0"/>
        </a:p>
      </dgm:t>
    </dgm:pt>
    <dgm:pt modelId="{4AE184F8-4BEF-40AC-9975-C354902DFA94}" type="sibTrans" cxnId="{815953B5-452F-432C-8509-3493D95BABC2}">
      <dgm:prSet/>
      <dgm:spPr/>
      <dgm:t>
        <a:bodyPr/>
        <a:lstStyle/>
        <a:p>
          <a:endParaRPr lang="es-ES"/>
        </a:p>
      </dgm:t>
    </dgm:pt>
    <dgm:pt modelId="{973F4209-3B16-42BB-9789-9D2F0F8A3350}" type="parTrans" cxnId="{815953B5-452F-432C-8509-3493D95BABC2}">
      <dgm:prSet/>
      <dgm:spPr/>
      <dgm:t>
        <a:bodyPr/>
        <a:lstStyle/>
        <a:p>
          <a:endParaRPr lang="es-ES"/>
        </a:p>
      </dgm:t>
    </dgm:pt>
    <dgm:pt modelId="{7CC20116-43B5-4C6B-A1AB-54A24CAFD144}">
      <dgm:prSet phldrT="[Texto]" custT="1"/>
      <dgm:spPr/>
      <dgm:t>
        <a:bodyPr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200" dirty="0"/>
            <a:t>Participació en la </a:t>
          </a:r>
          <a:r>
            <a:rPr lang="ca-ES" sz="1200" b="1" dirty="0"/>
            <a:t>Comissió tècnica “Ús de pantalles i salut” </a:t>
          </a:r>
          <a:r>
            <a:rPr lang="ca-ES" sz="1200" dirty="0"/>
            <a:t>amb l’objectiu de poder realitzar un treball interdisciplinar i interadministratiu per generar un material preventiu i de bons usos.  Això s’engloba en el treball que està fent el Consell territorial consultiu i de coordinació de salut pública a Lleida per impulsar la promoció de polítiques públiques saludables en l’àmbit local.</a:t>
          </a:r>
          <a:endParaRPr lang="ca-ES" sz="1200" noProof="0" dirty="0"/>
        </a:p>
      </dgm:t>
    </dgm:pt>
    <dgm:pt modelId="{A419065E-E91B-419E-BDCB-08F6DE6941F0}" type="parTrans" cxnId="{20CB254E-8B74-40F5-A48D-96CE196CC930}">
      <dgm:prSet/>
      <dgm:spPr/>
      <dgm:t>
        <a:bodyPr/>
        <a:lstStyle/>
        <a:p>
          <a:endParaRPr lang="ca-ES"/>
        </a:p>
      </dgm:t>
    </dgm:pt>
    <dgm:pt modelId="{B9BAFCF3-1C0C-4739-95C9-323AEB6A11DA}" type="sibTrans" cxnId="{20CB254E-8B74-40F5-A48D-96CE196CC930}">
      <dgm:prSet/>
      <dgm:spPr/>
      <dgm:t>
        <a:bodyPr/>
        <a:lstStyle/>
        <a:p>
          <a:endParaRPr lang="ca-ES"/>
        </a:p>
      </dgm:t>
    </dgm:pt>
    <dgm:pt modelId="{B0DBE517-9341-443F-9416-9AB7A597630A}">
      <dgm:prSet custT="1"/>
      <dgm:spPr/>
      <dgm:t>
        <a:bodyPr/>
        <a:lstStyle/>
        <a:p>
          <a:r>
            <a:rPr lang="ca-ES" sz="1200" dirty="0"/>
            <a:t>Equip de treball interdisciplinari, amb representació d’administracions, universitat i entitats socials de la ciutat, que desenvolupa tasques d’anàlisi i detecció de necessitats en relació a l’ús de les tecnologies per part de persones, col·lectius i entitats. Té com finalitat afavorir un ús responsable, crític i saludable de les tecnologies digitals i dels entorns audiovisuals. </a:t>
          </a:r>
        </a:p>
      </dgm:t>
    </dgm:pt>
    <dgm:pt modelId="{FB4DCC37-88EA-477B-9CD1-441D00BE4EC1}" type="parTrans" cxnId="{13592D73-0B7F-4C8B-BBF8-60142206F2C7}">
      <dgm:prSet/>
      <dgm:spPr/>
      <dgm:t>
        <a:bodyPr/>
        <a:lstStyle/>
        <a:p>
          <a:endParaRPr lang="ca-ES"/>
        </a:p>
      </dgm:t>
    </dgm:pt>
    <dgm:pt modelId="{4269D46B-4D50-43D4-A422-6EE025CD49BE}" type="sibTrans" cxnId="{13592D73-0B7F-4C8B-BBF8-60142206F2C7}">
      <dgm:prSet/>
      <dgm:spPr/>
      <dgm:t>
        <a:bodyPr/>
        <a:lstStyle/>
        <a:p>
          <a:endParaRPr lang="ca-ES"/>
        </a:p>
      </dgm:t>
    </dgm:pt>
    <dgm:pt modelId="{696C882C-F331-4A29-BC70-589482F81A84}">
      <dgm:prSet custT="1"/>
      <dgm:spPr/>
      <dgm:t>
        <a:bodyPr/>
        <a:lstStyle/>
        <a:p>
          <a:r>
            <a:rPr lang="ca-ES" sz="1200" dirty="0"/>
            <a:t>Actualment s’està duent a terme un estudi de recerca sobre </a:t>
          </a:r>
          <a:r>
            <a:rPr lang="ca-ES" sz="1200" b="1" dirty="0"/>
            <a:t>“Usos de les pantalles en els joves dels centres de primària i secundària de la ciutat de Lleida” </a:t>
          </a:r>
          <a:r>
            <a:rPr lang="ca-ES" sz="1200" dirty="0"/>
            <a:t>vinculat a la Càtedra d’Educació i Adolescència Abel Martínez.</a:t>
          </a:r>
        </a:p>
      </dgm:t>
    </dgm:pt>
    <dgm:pt modelId="{E9B4F345-7FB1-47FB-B3B1-86332F552491}" type="parTrans" cxnId="{BE163CEF-ECDC-4426-B871-4D3AB0A40B4A}">
      <dgm:prSet/>
      <dgm:spPr/>
      <dgm:t>
        <a:bodyPr/>
        <a:lstStyle/>
        <a:p>
          <a:endParaRPr lang="ca-ES"/>
        </a:p>
      </dgm:t>
    </dgm:pt>
    <dgm:pt modelId="{F52C0B61-84D6-4E88-9DD5-78760E9960B1}" type="sibTrans" cxnId="{BE163CEF-ECDC-4426-B871-4D3AB0A40B4A}">
      <dgm:prSet/>
      <dgm:spPr/>
      <dgm:t>
        <a:bodyPr/>
        <a:lstStyle/>
        <a:p>
          <a:endParaRPr lang="ca-ES"/>
        </a:p>
      </dgm:t>
    </dgm:pt>
    <dgm:pt modelId="{D73A9BF6-C933-42BB-8422-2BD3F7A93677}">
      <dgm:prSet phldrT="[Texto]" custT="1"/>
      <dgm:spPr/>
      <dgm:t>
        <a:bodyPr/>
        <a:lstStyle/>
        <a:p>
          <a:r>
            <a:rPr lang="ca-ES" sz="1800" dirty="0"/>
            <a:t>Pla interdepartamental i intersectorial  de Salut Pública (PINSAP)                           </a:t>
          </a:r>
          <a:endParaRPr lang="es-ES" sz="1800" dirty="0"/>
        </a:p>
      </dgm:t>
    </dgm:pt>
    <dgm:pt modelId="{A37E5F4D-0832-4874-9010-587FF051B9EA}" type="sibTrans" cxnId="{DB310800-1331-4D4D-BFE8-7118DA50BFE7}">
      <dgm:prSet/>
      <dgm:spPr/>
      <dgm:t>
        <a:bodyPr/>
        <a:lstStyle/>
        <a:p>
          <a:endParaRPr lang="es-ES"/>
        </a:p>
      </dgm:t>
    </dgm:pt>
    <dgm:pt modelId="{9C91B17A-D1A8-493B-B04D-3B6D84D2C7EC}" type="parTrans" cxnId="{DB310800-1331-4D4D-BFE8-7118DA50BFE7}">
      <dgm:prSet/>
      <dgm:spPr/>
      <dgm:t>
        <a:bodyPr/>
        <a:lstStyle/>
        <a:p>
          <a:endParaRPr lang="es-ES"/>
        </a:p>
      </dgm:t>
    </dgm:pt>
    <dgm:pt modelId="{9C38A1BB-84A2-4B05-83BC-DB794ADF9924}" type="pres">
      <dgm:prSet presAssocID="{0C1473DC-C5D3-41CC-95AE-72291BA293F7}" presName="Name0" presStyleCnt="0">
        <dgm:presLayoutVars>
          <dgm:dir/>
          <dgm:animLvl val="lvl"/>
          <dgm:resizeHandles val="exact"/>
        </dgm:presLayoutVars>
      </dgm:prSet>
      <dgm:spPr/>
    </dgm:pt>
    <dgm:pt modelId="{5F3CBA84-D45C-4DA2-9FF8-6CD40F3D2DE9}" type="pres">
      <dgm:prSet presAssocID="{564355D8-2451-4CB2-93AE-CFB2210CFD44}" presName="linNode" presStyleCnt="0"/>
      <dgm:spPr/>
    </dgm:pt>
    <dgm:pt modelId="{F8AF1FC0-EE31-4448-A5C8-07A2A9D2646B}" type="pres">
      <dgm:prSet presAssocID="{564355D8-2451-4CB2-93AE-CFB2210CFD4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47FAFBD-EF08-4C4E-8998-F586B9C4B670}" type="pres">
      <dgm:prSet presAssocID="{564355D8-2451-4CB2-93AE-CFB2210CFD44}" presName="descendantText" presStyleLbl="alignAccFollowNode1" presStyleIdx="0" presStyleCnt="3">
        <dgm:presLayoutVars>
          <dgm:bulletEnabled val="1"/>
        </dgm:presLayoutVars>
      </dgm:prSet>
      <dgm:spPr/>
    </dgm:pt>
    <dgm:pt modelId="{DEAB79FA-5F52-4CFB-BCCD-84217E5297AE}" type="pres">
      <dgm:prSet presAssocID="{AADACEB0-56F8-4FDB-A002-6A92A2BCA61E}" presName="sp" presStyleCnt="0"/>
      <dgm:spPr/>
    </dgm:pt>
    <dgm:pt modelId="{E05D7426-6D3D-448F-A60D-1280C2D204A0}" type="pres">
      <dgm:prSet presAssocID="{D73A9BF6-C933-42BB-8422-2BD3F7A93677}" presName="linNode" presStyleCnt="0"/>
      <dgm:spPr/>
    </dgm:pt>
    <dgm:pt modelId="{5FEEA98E-6A81-4A2F-87DD-93C8BA8B178A}" type="pres">
      <dgm:prSet presAssocID="{D73A9BF6-C933-42BB-8422-2BD3F7A9367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1528968-E3C9-4576-B81B-8F1C8628E7C2}" type="pres">
      <dgm:prSet presAssocID="{D73A9BF6-C933-42BB-8422-2BD3F7A93677}" presName="descendantText" presStyleLbl="alignAccFollowNode1" presStyleIdx="1" presStyleCnt="3" custLinFactNeighborY="4239">
        <dgm:presLayoutVars>
          <dgm:bulletEnabled val="1"/>
        </dgm:presLayoutVars>
      </dgm:prSet>
      <dgm:spPr/>
    </dgm:pt>
    <dgm:pt modelId="{CE2A56D1-6286-421A-96A8-84D4F6C43032}" type="pres">
      <dgm:prSet presAssocID="{A37E5F4D-0832-4874-9010-587FF051B9EA}" presName="sp" presStyleCnt="0"/>
      <dgm:spPr/>
    </dgm:pt>
    <dgm:pt modelId="{1D97B0B0-D272-4E9C-B562-202AAA6B4BBB}" type="pres">
      <dgm:prSet presAssocID="{D72EB8EE-1497-4176-B6AC-C70AB55CEB4D}" presName="linNode" presStyleCnt="0"/>
      <dgm:spPr/>
    </dgm:pt>
    <dgm:pt modelId="{A9452888-1F98-4E00-B27B-F7F472986E97}" type="pres">
      <dgm:prSet presAssocID="{D72EB8EE-1497-4176-B6AC-C70AB55CEB4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7EB761A-3AB6-40DB-AE36-6E0715CB961A}" type="pres">
      <dgm:prSet presAssocID="{D72EB8EE-1497-4176-B6AC-C70AB55CEB4D}" presName="descendantText" presStyleLbl="alignAccFollowNode1" presStyleIdx="2" presStyleCnt="3" custScaleY="114997">
        <dgm:presLayoutVars>
          <dgm:bulletEnabled val="1"/>
        </dgm:presLayoutVars>
      </dgm:prSet>
      <dgm:spPr/>
    </dgm:pt>
  </dgm:ptLst>
  <dgm:cxnLst>
    <dgm:cxn modelId="{DB310800-1331-4D4D-BFE8-7118DA50BFE7}" srcId="{0C1473DC-C5D3-41CC-95AE-72291BA293F7}" destId="{D73A9BF6-C933-42BB-8422-2BD3F7A93677}" srcOrd="1" destOrd="0" parTransId="{9C91B17A-D1A8-493B-B04D-3B6D84D2C7EC}" sibTransId="{A37E5F4D-0832-4874-9010-587FF051B9EA}"/>
    <dgm:cxn modelId="{4150030C-C8AA-46E1-BD19-6FE7DB640FA2}" type="presOf" srcId="{7CC20116-43B5-4C6B-A1AB-54A24CAFD144}" destId="{61528968-E3C9-4576-B81B-8F1C8628E7C2}" srcOrd="0" destOrd="0" presId="urn:microsoft.com/office/officeart/2005/8/layout/vList5"/>
    <dgm:cxn modelId="{4C43AF18-E108-43F4-87B0-7903F4374DE5}" srcId="{D73A9BF6-C933-42BB-8422-2BD3F7A93677}" destId="{A0141F02-AE3D-43EE-974B-52072A9B65B5}" srcOrd="1" destOrd="0" parTransId="{A89B58BF-28F9-49F6-9525-748FA837462E}" sibTransId="{76CEA7AD-B827-419B-B366-1ECF62573D5E}"/>
    <dgm:cxn modelId="{7E47F924-3AF3-4B4B-84D1-F77528525BE5}" type="presOf" srcId="{B0DBE517-9341-443F-9416-9AB7A597630A}" destId="{87EB761A-3AB6-40DB-AE36-6E0715CB961A}" srcOrd="0" destOrd="1" presId="urn:microsoft.com/office/officeart/2005/8/layout/vList5"/>
    <dgm:cxn modelId="{9D5F733F-C5F7-4D02-BDC0-8F3318316D98}" type="presOf" srcId="{D73A9BF6-C933-42BB-8422-2BD3F7A93677}" destId="{5FEEA98E-6A81-4A2F-87DD-93C8BA8B178A}" srcOrd="0" destOrd="0" presId="urn:microsoft.com/office/officeart/2005/8/layout/vList5"/>
    <dgm:cxn modelId="{126C4D46-AB17-414D-9813-D15804E36283}" type="presOf" srcId="{696C882C-F331-4A29-BC70-589482F81A84}" destId="{87EB761A-3AB6-40DB-AE36-6E0715CB961A}" srcOrd="0" destOrd="2" presId="urn:microsoft.com/office/officeart/2005/8/layout/vList5"/>
    <dgm:cxn modelId="{20CB254E-8B74-40F5-A48D-96CE196CC930}" srcId="{D73A9BF6-C933-42BB-8422-2BD3F7A93677}" destId="{7CC20116-43B5-4C6B-A1AB-54A24CAFD144}" srcOrd="0" destOrd="0" parTransId="{A419065E-E91B-419E-BDCB-08F6DE6941F0}" sibTransId="{B9BAFCF3-1C0C-4739-95C9-323AEB6A11DA}"/>
    <dgm:cxn modelId="{13592D73-0B7F-4C8B-BBF8-60142206F2C7}" srcId="{D72EB8EE-1497-4176-B6AC-C70AB55CEB4D}" destId="{B0DBE517-9341-443F-9416-9AB7A597630A}" srcOrd="1" destOrd="0" parTransId="{FB4DCC37-88EA-477B-9CD1-441D00BE4EC1}" sibTransId="{4269D46B-4D50-43D4-A422-6EE025CD49BE}"/>
    <dgm:cxn modelId="{66154888-D4C1-4F91-B520-716B0DF38E2F}" srcId="{D72EB8EE-1497-4176-B6AC-C70AB55CEB4D}" destId="{A54C8643-3E5C-4709-B4C9-1AEF4EEEF70A}" srcOrd="0" destOrd="0" parTransId="{3D4F9CB2-F09F-4576-86AD-9FE00DA46A80}" sibTransId="{46748897-F76E-4E40-A12A-85662E10F540}"/>
    <dgm:cxn modelId="{AD277288-2982-4123-BEF4-B010C2FA7F7A}" srcId="{564355D8-2451-4CB2-93AE-CFB2210CFD44}" destId="{F8C8930A-2E12-4CBB-9640-BE05DCAFD117}" srcOrd="0" destOrd="0" parTransId="{FE1104AF-D6D0-45D5-B332-ED9F06C26DB9}" sibTransId="{DBD723D4-89BA-4A9F-A885-3EE0DFCC6D49}"/>
    <dgm:cxn modelId="{84A221A0-F324-4309-A474-D4FCB4EC1D18}" type="presOf" srcId="{F8C8930A-2E12-4CBB-9640-BE05DCAFD117}" destId="{747FAFBD-EF08-4C4E-8998-F586B9C4B670}" srcOrd="0" destOrd="0" presId="urn:microsoft.com/office/officeart/2005/8/layout/vList5"/>
    <dgm:cxn modelId="{AE3D63A0-B5CC-4991-A1F6-F6BC37B7FBD5}" type="presOf" srcId="{564355D8-2451-4CB2-93AE-CFB2210CFD44}" destId="{F8AF1FC0-EE31-4448-A5C8-07A2A9D2646B}" srcOrd="0" destOrd="0" presId="urn:microsoft.com/office/officeart/2005/8/layout/vList5"/>
    <dgm:cxn modelId="{815953B5-452F-432C-8509-3493D95BABC2}" srcId="{0C1473DC-C5D3-41CC-95AE-72291BA293F7}" destId="{D72EB8EE-1497-4176-B6AC-C70AB55CEB4D}" srcOrd="2" destOrd="0" parTransId="{973F4209-3B16-42BB-9789-9D2F0F8A3350}" sibTransId="{4AE184F8-4BEF-40AC-9975-C354902DFA94}"/>
    <dgm:cxn modelId="{343AC8B6-B88E-4363-9568-8FF1D860CDD2}" srcId="{0C1473DC-C5D3-41CC-95AE-72291BA293F7}" destId="{564355D8-2451-4CB2-93AE-CFB2210CFD44}" srcOrd="0" destOrd="0" parTransId="{E9F13B71-14D0-4689-AF07-A3743917B1A9}" sibTransId="{AADACEB0-56F8-4FDB-A002-6A92A2BCA61E}"/>
    <dgm:cxn modelId="{D21A59C0-A1F4-45C7-857C-C3F0CBEA582A}" type="presOf" srcId="{A0141F02-AE3D-43EE-974B-52072A9B65B5}" destId="{61528968-E3C9-4576-B81B-8F1C8628E7C2}" srcOrd="0" destOrd="1" presId="urn:microsoft.com/office/officeart/2005/8/layout/vList5"/>
    <dgm:cxn modelId="{81A7ACC7-A0B9-41FE-86C0-327FFF78E267}" type="presOf" srcId="{A54C8643-3E5C-4709-B4C9-1AEF4EEEF70A}" destId="{87EB761A-3AB6-40DB-AE36-6E0715CB961A}" srcOrd="0" destOrd="0" presId="urn:microsoft.com/office/officeart/2005/8/layout/vList5"/>
    <dgm:cxn modelId="{D6E863E4-118D-4EF9-B7CD-A119820291BF}" type="presOf" srcId="{D72EB8EE-1497-4176-B6AC-C70AB55CEB4D}" destId="{A9452888-1F98-4E00-B27B-F7F472986E97}" srcOrd="0" destOrd="0" presId="urn:microsoft.com/office/officeart/2005/8/layout/vList5"/>
    <dgm:cxn modelId="{BE163CEF-ECDC-4426-B871-4D3AB0A40B4A}" srcId="{D72EB8EE-1497-4176-B6AC-C70AB55CEB4D}" destId="{696C882C-F331-4A29-BC70-589482F81A84}" srcOrd="2" destOrd="0" parTransId="{E9B4F345-7FB1-47FB-B3B1-86332F552491}" sibTransId="{F52C0B61-84D6-4E88-9DD5-78760E9960B1}"/>
    <dgm:cxn modelId="{8F974BFE-B0AC-4048-A1CC-1D3CFCE84FFF}" type="presOf" srcId="{0C1473DC-C5D3-41CC-95AE-72291BA293F7}" destId="{9C38A1BB-84A2-4B05-83BC-DB794ADF9924}" srcOrd="0" destOrd="0" presId="urn:microsoft.com/office/officeart/2005/8/layout/vList5"/>
    <dgm:cxn modelId="{0F82B8D8-BC1E-4D25-9C1F-19FFFB844878}" type="presParOf" srcId="{9C38A1BB-84A2-4B05-83BC-DB794ADF9924}" destId="{5F3CBA84-D45C-4DA2-9FF8-6CD40F3D2DE9}" srcOrd="0" destOrd="0" presId="urn:microsoft.com/office/officeart/2005/8/layout/vList5"/>
    <dgm:cxn modelId="{0B8E938B-CF4B-4882-A827-0EFFE24804DA}" type="presParOf" srcId="{5F3CBA84-D45C-4DA2-9FF8-6CD40F3D2DE9}" destId="{F8AF1FC0-EE31-4448-A5C8-07A2A9D2646B}" srcOrd="0" destOrd="0" presId="urn:microsoft.com/office/officeart/2005/8/layout/vList5"/>
    <dgm:cxn modelId="{A839351F-4C8B-4A0F-BE9D-D7BF46B3C11F}" type="presParOf" srcId="{5F3CBA84-D45C-4DA2-9FF8-6CD40F3D2DE9}" destId="{747FAFBD-EF08-4C4E-8998-F586B9C4B670}" srcOrd="1" destOrd="0" presId="urn:microsoft.com/office/officeart/2005/8/layout/vList5"/>
    <dgm:cxn modelId="{64638A21-DAF8-4ED8-A681-10D2A4227413}" type="presParOf" srcId="{9C38A1BB-84A2-4B05-83BC-DB794ADF9924}" destId="{DEAB79FA-5F52-4CFB-BCCD-84217E5297AE}" srcOrd="1" destOrd="0" presId="urn:microsoft.com/office/officeart/2005/8/layout/vList5"/>
    <dgm:cxn modelId="{1C00F099-3395-45A7-B087-D4EE45E22A23}" type="presParOf" srcId="{9C38A1BB-84A2-4B05-83BC-DB794ADF9924}" destId="{E05D7426-6D3D-448F-A60D-1280C2D204A0}" srcOrd="2" destOrd="0" presId="urn:microsoft.com/office/officeart/2005/8/layout/vList5"/>
    <dgm:cxn modelId="{C9E1ADE9-1E85-4EE5-A9BF-0DFF0C260014}" type="presParOf" srcId="{E05D7426-6D3D-448F-A60D-1280C2D204A0}" destId="{5FEEA98E-6A81-4A2F-87DD-93C8BA8B178A}" srcOrd="0" destOrd="0" presId="urn:microsoft.com/office/officeart/2005/8/layout/vList5"/>
    <dgm:cxn modelId="{EB0B46C2-F330-45AF-B399-286D737CB64E}" type="presParOf" srcId="{E05D7426-6D3D-448F-A60D-1280C2D204A0}" destId="{61528968-E3C9-4576-B81B-8F1C8628E7C2}" srcOrd="1" destOrd="0" presId="urn:microsoft.com/office/officeart/2005/8/layout/vList5"/>
    <dgm:cxn modelId="{03C7610A-6EAD-4C9B-91B6-7F9F25599E10}" type="presParOf" srcId="{9C38A1BB-84A2-4B05-83BC-DB794ADF9924}" destId="{CE2A56D1-6286-421A-96A8-84D4F6C43032}" srcOrd="3" destOrd="0" presId="urn:microsoft.com/office/officeart/2005/8/layout/vList5"/>
    <dgm:cxn modelId="{2719D624-4403-4229-B1F7-3FD7DD3E9EC4}" type="presParOf" srcId="{9C38A1BB-84A2-4B05-83BC-DB794ADF9924}" destId="{1D97B0B0-D272-4E9C-B562-202AAA6B4BBB}" srcOrd="4" destOrd="0" presId="urn:microsoft.com/office/officeart/2005/8/layout/vList5"/>
    <dgm:cxn modelId="{789942E2-4610-4F51-AA7E-5865839CC1CA}" type="presParOf" srcId="{1D97B0B0-D272-4E9C-B562-202AAA6B4BBB}" destId="{A9452888-1F98-4E00-B27B-F7F472986E97}" srcOrd="0" destOrd="0" presId="urn:microsoft.com/office/officeart/2005/8/layout/vList5"/>
    <dgm:cxn modelId="{A9EADDBC-66D7-47E7-A6FE-DB78FB0F722E}" type="presParOf" srcId="{1D97B0B0-D272-4E9C-B562-202AAA6B4BBB}" destId="{87EB761A-3AB6-40DB-AE36-6E0715CB961A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C70F7-0255-4648-A557-D849166ADBD6}">
      <dsp:nvSpPr>
        <dsp:cNvPr id="0" name=""/>
        <dsp:cNvSpPr/>
      </dsp:nvSpPr>
      <dsp:spPr>
        <a:xfrm>
          <a:off x="1293555" y="343674"/>
          <a:ext cx="275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551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1423661" y="387904"/>
        <a:ext cx="15305" cy="2979"/>
      </dsp:txXfrm>
    </dsp:sp>
    <dsp:sp modelId="{9895CE5E-1726-45EE-A597-40E3D1DBF7D7}">
      <dsp:nvSpPr>
        <dsp:cNvPr id="0" name=""/>
        <dsp:cNvSpPr/>
      </dsp:nvSpPr>
      <dsp:spPr>
        <a:xfrm>
          <a:off x="0" y="788"/>
          <a:ext cx="1295355" cy="7772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Atenció a joves i famílies</a:t>
          </a:r>
        </a:p>
      </dsp:txBody>
      <dsp:txXfrm>
        <a:off x="0" y="788"/>
        <a:ext cx="1295355" cy="777213"/>
      </dsp:txXfrm>
    </dsp:sp>
    <dsp:sp modelId="{26C7E459-5114-44F7-AB34-71EEC0FA78D5}">
      <dsp:nvSpPr>
        <dsp:cNvPr id="0" name=""/>
        <dsp:cNvSpPr/>
      </dsp:nvSpPr>
      <dsp:spPr>
        <a:xfrm>
          <a:off x="2895029" y="343674"/>
          <a:ext cx="267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331" y="45720"/>
              </a:lnTo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3021246" y="387904"/>
        <a:ext cx="14896" cy="2979"/>
      </dsp:txXfrm>
    </dsp:sp>
    <dsp:sp modelId="{D2EEEF58-5BF4-4808-AA5F-13A8B5C97D4B}">
      <dsp:nvSpPr>
        <dsp:cNvPr id="0" name=""/>
        <dsp:cNvSpPr/>
      </dsp:nvSpPr>
      <dsp:spPr>
        <a:xfrm>
          <a:off x="1601473" y="788"/>
          <a:ext cx="1295355" cy="777213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Programes educatius </a:t>
          </a:r>
        </a:p>
      </dsp:txBody>
      <dsp:txXfrm>
        <a:off x="1601473" y="788"/>
        <a:ext cx="1295355" cy="777213"/>
      </dsp:txXfrm>
    </dsp:sp>
    <dsp:sp modelId="{D659B48D-CFD3-46BC-BCB7-EB540894D428}">
      <dsp:nvSpPr>
        <dsp:cNvPr id="0" name=""/>
        <dsp:cNvSpPr/>
      </dsp:nvSpPr>
      <dsp:spPr>
        <a:xfrm>
          <a:off x="4488316" y="343674"/>
          <a:ext cx="267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331" y="45720"/>
              </a:lnTo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4614533" y="387904"/>
        <a:ext cx="14896" cy="2979"/>
      </dsp:txXfrm>
    </dsp:sp>
    <dsp:sp modelId="{958F336E-6E0A-4F55-9980-A264DE5AA4AD}">
      <dsp:nvSpPr>
        <dsp:cNvPr id="0" name=""/>
        <dsp:cNvSpPr/>
      </dsp:nvSpPr>
      <dsp:spPr>
        <a:xfrm>
          <a:off x="3194760" y="788"/>
          <a:ext cx="1295355" cy="777213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Treball amb famílies</a:t>
          </a:r>
        </a:p>
      </dsp:txBody>
      <dsp:txXfrm>
        <a:off x="3194760" y="788"/>
        <a:ext cx="1295355" cy="777213"/>
      </dsp:txXfrm>
    </dsp:sp>
    <dsp:sp modelId="{AEA77ADB-8FF6-4C27-B92D-D6D2B63CD308}">
      <dsp:nvSpPr>
        <dsp:cNvPr id="0" name=""/>
        <dsp:cNvSpPr/>
      </dsp:nvSpPr>
      <dsp:spPr>
        <a:xfrm>
          <a:off x="655864" y="776201"/>
          <a:ext cx="4779860" cy="267331"/>
        </a:xfrm>
        <a:custGeom>
          <a:avLst/>
          <a:gdLst/>
          <a:ahLst/>
          <a:cxnLst/>
          <a:rect l="0" t="0" r="0" b="0"/>
          <a:pathLst>
            <a:path>
              <a:moveTo>
                <a:pt x="4779860" y="0"/>
              </a:moveTo>
              <a:lnTo>
                <a:pt x="4779860" y="150765"/>
              </a:lnTo>
              <a:lnTo>
                <a:pt x="0" y="150765"/>
              </a:lnTo>
              <a:lnTo>
                <a:pt x="0" y="267331"/>
              </a:lnTo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2926066" y="908377"/>
        <a:ext cx="239456" cy="2979"/>
      </dsp:txXfrm>
    </dsp:sp>
    <dsp:sp modelId="{CEF2FD32-EEB5-4A9D-884C-458535BD62D0}">
      <dsp:nvSpPr>
        <dsp:cNvPr id="0" name=""/>
        <dsp:cNvSpPr/>
      </dsp:nvSpPr>
      <dsp:spPr>
        <a:xfrm>
          <a:off x="4788047" y="788"/>
          <a:ext cx="1295355" cy="77721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Treball comunitari</a:t>
          </a:r>
        </a:p>
      </dsp:txBody>
      <dsp:txXfrm>
        <a:off x="4788047" y="788"/>
        <a:ext cx="1295355" cy="777213"/>
      </dsp:txXfrm>
    </dsp:sp>
    <dsp:sp modelId="{4A70695D-40D1-46A1-97A4-5BD994E6338B}">
      <dsp:nvSpPr>
        <dsp:cNvPr id="0" name=""/>
        <dsp:cNvSpPr/>
      </dsp:nvSpPr>
      <dsp:spPr>
        <a:xfrm>
          <a:off x="1301742" y="1418819"/>
          <a:ext cx="267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331" y="45720"/>
              </a:lnTo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1427959" y="1463049"/>
        <a:ext cx="14896" cy="2979"/>
      </dsp:txXfrm>
    </dsp:sp>
    <dsp:sp modelId="{54318A48-BE9B-4588-9348-7A8E9754449C}">
      <dsp:nvSpPr>
        <dsp:cNvPr id="0" name=""/>
        <dsp:cNvSpPr/>
      </dsp:nvSpPr>
      <dsp:spPr>
        <a:xfrm>
          <a:off x="8187" y="1075932"/>
          <a:ext cx="1295355" cy="777213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Formació a professionals</a:t>
          </a:r>
        </a:p>
      </dsp:txBody>
      <dsp:txXfrm>
        <a:off x="8187" y="1075932"/>
        <a:ext cx="1295355" cy="777213"/>
      </dsp:txXfrm>
    </dsp:sp>
    <dsp:sp modelId="{700D9729-0280-4923-A38A-1F109EDB628D}">
      <dsp:nvSpPr>
        <dsp:cNvPr id="0" name=""/>
        <dsp:cNvSpPr/>
      </dsp:nvSpPr>
      <dsp:spPr>
        <a:xfrm>
          <a:off x="2895029" y="1418819"/>
          <a:ext cx="267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331" y="45720"/>
              </a:lnTo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3021246" y="1463049"/>
        <a:ext cx="14896" cy="2979"/>
      </dsp:txXfrm>
    </dsp:sp>
    <dsp:sp modelId="{D06027EB-A5C3-4853-A92C-3883181CB0CC}">
      <dsp:nvSpPr>
        <dsp:cNvPr id="0" name=""/>
        <dsp:cNvSpPr/>
      </dsp:nvSpPr>
      <dsp:spPr>
        <a:xfrm>
          <a:off x="1601473" y="1075932"/>
          <a:ext cx="1295355" cy="777213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Treball amb xarxa</a:t>
          </a:r>
        </a:p>
      </dsp:txBody>
      <dsp:txXfrm>
        <a:off x="1601473" y="1075932"/>
        <a:ext cx="1295355" cy="777213"/>
      </dsp:txXfrm>
    </dsp:sp>
    <dsp:sp modelId="{46DB07B0-9506-4AE5-8308-7A717A4DF999}">
      <dsp:nvSpPr>
        <dsp:cNvPr id="0" name=""/>
        <dsp:cNvSpPr/>
      </dsp:nvSpPr>
      <dsp:spPr>
        <a:xfrm>
          <a:off x="3194760" y="1075932"/>
          <a:ext cx="1295355" cy="77721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/>
            <a:t>Suport a entitats</a:t>
          </a:r>
        </a:p>
      </dsp:txBody>
      <dsp:txXfrm>
        <a:off x="3194760" y="1075932"/>
        <a:ext cx="1295355" cy="777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28968-E3C9-4576-B81B-8F1C8628E7C2}">
      <dsp:nvSpPr>
        <dsp:cNvPr id="0" name=""/>
        <dsp:cNvSpPr/>
      </dsp:nvSpPr>
      <dsp:spPr>
        <a:xfrm rot="5400000">
          <a:off x="4378272" y="-1319231"/>
          <a:ext cx="2251178" cy="518010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150" kern="1200" noProof="0" dirty="0"/>
            <a:t> </a:t>
          </a:r>
          <a:r>
            <a:rPr lang="ca-ES" sz="1400" kern="1200" noProof="0" dirty="0"/>
            <a:t>La </a:t>
          </a:r>
          <a:r>
            <a:rPr lang="ca-ES" sz="1400" b="1" kern="1200" noProof="0" dirty="0"/>
            <a:t>Taula intersectorial d’estils de vida saludable </a:t>
          </a:r>
          <a:r>
            <a:rPr lang="ca-ES" sz="1400" kern="1200" noProof="0" dirty="0"/>
            <a:t>és un instrument per facilitar la implementació local de la Estrategia de Promoción de la Salud y Prevenció en el Sistema Nacionals de Salud (SNS) promoguda pel Ministerio de Salud i la FEMP.</a:t>
          </a:r>
        </a:p>
        <a:p>
          <a:pPr marL="57150" lvl="1" indent="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400" kern="1200" noProof="0" dirty="0"/>
            <a:t> Els objectius de la taula són fomentar la implicació, participació i coordinació de les institucions, entitats i ciutadania interessats en la promoció i prevenció de la salut. Igualment es vol promoure l’acció comunitària entre tots els agents de salut lligats a la Taula intersectorial. </a:t>
          </a:r>
        </a:p>
        <a:p>
          <a:pPr marL="57150" lvl="1" indent="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400" kern="1200" noProof="0" dirty="0"/>
            <a:t>S’han identificat recursos comunitaris de promoció de la salut a la ciutat de Lleida i s’han donat a conèixer a la ciutadania.</a:t>
          </a:r>
        </a:p>
      </dsp:txBody>
      <dsp:txXfrm rot="-5400000">
        <a:off x="2913809" y="255125"/>
        <a:ext cx="5070212" cy="2031392"/>
      </dsp:txXfrm>
    </dsp:sp>
    <dsp:sp modelId="{5FEEA98E-6A81-4A2F-87DD-93C8BA8B178A}">
      <dsp:nvSpPr>
        <dsp:cNvPr id="0" name=""/>
        <dsp:cNvSpPr/>
      </dsp:nvSpPr>
      <dsp:spPr>
        <a:xfrm>
          <a:off x="0" y="1241"/>
          <a:ext cx="2913809" cy="25391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</dsp:txBody>
      <dsp:txXfrm>
        <a:off x="123952" y="125193"/>
        <a:ext cx="2665905" cy="2291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FAFBD-EF08-4C4E-8998-F586B9C4B670}">
      <dsp:nvSpPr>
        <dsp:cNvPr id="0" name=""/>
        <dsp:cNvSpPr/>
      </dsp:nvSpPr>
      <dsp:spPr>
        <a:xfrm rot="5400000">
          <a:off x="4971983" y="-1823595"/>
          <a:ext cx="1318083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dirty="0"/>
            <a:t>Xarxa d’ens locals i entitats que treballen per a la promoció de la salut i la prevenció en l’àmbit de les drogues, que es reuneix periòdicament des de l’any 2001, per compartir experiències i esforços, i reflexionar davant aspectes nous de la realitat de les drogues i els patrons de consum. També per impulsar iniciatives que afavoreixin la sostenibilitat del programes de prevenció.</a:t>
          </a:r>
          <a:endParaRPr lang="es-ES" sz="1200" kern="1200" dirty="0"/>
        </a:p>
      </dsp:txBody>
      <dsp:txXfrm rot="-5400000">
        <a:off x="2981131" y="231601"/>
        <a:ext cx="5235444" cy="1189395"/>
      </dsp:txXfrm>
    </dsp:sp>
    <dsp:sp modelId="{F8AF1FC0-EE31-4448-A5C8-07A2A9D2646B}">
      <dsp:nvSpPr>
        <dsp:cNvPr id="0" name=""/>
        <dsp:cNvSpPr/>
      </dsp:nvSpPr>
      <dsp:spPr>
        <a:xfrm>
          <a:off x="0" y="2496"/>
          <a:ext cx="2981131" cy="16476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dirty="0"/>
            <a:t>Xarxa Perifèrics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/>
        </a:p>
      </dsp:txBody>
      <dsp:txXfrm>
        <a:off x="80429" y="82925"/>
        <a:ext cx="2820273" cy="1486746"/>
      </dsp:txXfrm>
    </dsp:sp>
    <dsp:sp modelId="{61528968-E3C9-4576-B81B-8F1C8628E7C2}">
      <dsp:nvSpPr>
        <dsp:cNvPr id="0" name=""/>
        <dsp:cNvSpPr/>
      </dsp:nvSpPr>
      <dsp:spPr>
        <a:xfrm rot="5400000">
          <a:off x="4971983" y="-37736"/>
          <a:ext cx="1318083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a-ES" sz="1200" kern="1200" dirty="0"/>
            <a:t>Participació en la </a:t>
          </a:r>
          <a:r>
            <a:rPr lang="ca-ES" sz="1200" b="1" kern="1200" dirty="0"/>
            <a:t>Comissió tècnica “Ús de pantalles i salut” </a:t>
          </a:r>
          <a:r>
            <a:rPr lang="ca-ES" sz="1200" kern="1200" dirty="0"/>
            <a:t>amb l’objectiu de poder realitzar un treball interdisciplinar i interadministratiu per generar un material preventiu i de bons usos.  Això s’engloba en el treball que està fent el Consell territorial consultiu i de coordinació de salut pública a Lleida per impulsar la promoció de polítiques públiques saludables en l’àmbit local.</a:t>
          </a:r>
          <a:endParaRPr lang="ca-ES" sz="1200" kern="1200" noProof="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a-ES" sz="1000" kern="1200" noProof="0" dirty="0"/>
        </a:p>
      </dsp:txBody>
      <dsp:txXfrm rot="-5400000">
        <a:off x="2981131" y="2017460"/>
        <a:ext cx="5235444" cy="1189395"/>
      </dsp:txXfrm>
    </dsp:sp>
    <dsp:sp modelId="{5FEEA98E-6A81-4A2F-87DD-93C8BA8B178A}">
      <dsp:nvSpPr>
        <dsp:cNvPr id="0" name=""/>
        <dsp:cNvSpPr/>
      </dsp:nvSpPr>
      <dsp:spPr>
        <a:xfrm>
          <a:off x="0" y="1732481"/>
          <a:ext cx="2981131" cy="1647604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Pla interdepartamental i intersectorial  de Salut Pública (PINSAP)                           </a:t>
          </a:r>
          <a:endParaRPr lang="es-ES" sz="1800" kern="1200" dirty="0"/>
        </a:p>
      </dsp:txBody>
      <dsp:txXfrm>
        <a:off x="80429" y="1812910"/>
        <a:ext cx="2820273" cy="1486746"/>
      </dsp:txXfrm>
    </dsp:sp>
    <dsp:sp modelId="{87EB761A-3AB6-40DB-AE36-6E0715CB961A}">
      <dsp:nvSpPr>
        <dsp:cNvPr id="0" name=""/>
        <dsp:cNvSpPr/>
      </dsp:nvSpPr>
      <dsp:spPr>
        <a:xfrm rot="5400000">
          <a:off x="4873147" y="1636374"/>
          <a:ext cx="1515756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0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dirty="0"/>
            <a:t>Equip de treball interdisciplinari, amb representació d’administracions, universitat i entitats socials de la ciutat, que desenvolupa tasques d’anàlisi i detecció de necessitats en relació a l’ús de les tecnologies per part de persones, col·lectius i entitats. Té com finalitat afavorir un ús responsable, crític i saludable de les tecnologies digitals i dels entorns audiovisuals.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dirty="0"/>
            <a:t>Actualment s’està duent a terme un estudi de recerca sobre </a:t>
          </a:r>
          <a:r>
            <a:rPr lang="ca-ES" sz="1200" b="1" kern="1200" dirty="0"/>
            <a:t>“Usos de les pantalles en els joves dels centres de primària i secundària de la ciutat de Lleida” </a:t>
          </a:r>
          <a:r>
            <a:rPr lang="ca-ES" sz="1200" kern="1200" dirty="0"/>
            <a:t>vinculat a la Càtedra d’Educació i Adolescència Abel Martínez.</a:t>
          </a:r>
        </a:p>
      </dsp:txBody>
      <dsp:txXfrm rot="-5400000">
        <a:off x="2981132" y="3602383"/>
        <a:ext cx="5225795" cy="1367770"/>
      </dsp:txXfrm>
    </dsp:sp>
    <dsp:sp modelId="{A9452888-1F98-4E00-B27B-F7F472986E97}">
      <dsp:nvSpPr>
        <dsp:cNvPr id="0" name=""/>
        <dsp:cNvSpPr/>
      </dsp:nvSpPr>
      <dsp:spPr>
        <a:xfrm>
          <a:off x="0" y="3462466"/>
          <a:ext cx="2981131" cy="1647604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Observatori Lleida Pantalles (sobre usos i abusos de pantalles)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dirty="0"/>
        </a:p>
      </dsp:txBody>
      <dsp:txXfrm>
        <a:off x="80429" y="3542895"/>
        <a:ext cx="2820273" cy="1486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A051-9103-4C40-8FAE-8FB2E450BE72}" type="datetimeFigureOut">
              <a:rPr lang="ca-ES" smtClean="0"/>
              <a:t>21/1/2021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E060-BCD1-4339-B7F6-F271C2094BE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426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8CCF-3467-4D27-8CA1-8132E74A91D6}" type="datetimeFigureOut">
              <a:rPr lang="ca-ES" smtClean="0"/>
              <a:t>21/1/2021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4ABA4-06E5-4F28-95D8-4C258ED9F62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555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ABA4-06E5-4F28-95D8-4C258ED9F62A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577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ABA4-06E5-4F28-95D8-4C258ED9F62A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685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F38A-FDB6-4A0C-BA34-EF89551FBBE3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8ABB-54AA-48E6-ABFF-D245F3267B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82DC-C2C3-472B-9D0E-B68E40004955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8375-F14C-48C1-B65E-852A73BE2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150C-7257-4640-9BDB-9C536B95DB62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DC7E-4763-433A-8DC8-7E746A34C5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BF5F-EB9C-4596-AF0A-27E6AD010259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3C26-EBE1-4105-BB34-D79D5658DD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3ADC-7C72-4C1A-9627-F1D01D1DF3E5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3109-A2C7-4B6C-926C-1F621207AB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6BF2F-9568-4B9C-A26D-BADA84E5AC2C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23C3-B7B5-4335-9DB8-99C5BBAFE4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1C2E-5C1A-4EE2-9B57-5A599A6CC5F3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86CC-C5F5-4E56-AD65-C19B1BF717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32D8-3F0E-45E8-9F9E-7814C79C699E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A597-3BC9-44FB-B347-219936597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7F6D-AA11-486B-9398-506CF0381691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B8C0-FE89-4EB4-8C8B-393C27BA3F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3558-70E1-444E-9D6D-164843F50D69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5C5C-7F0A-432E-93AE-EF9750DF05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C2C2-AB95-494E-ACFE-7766CF23653E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F255-1AAD-4732-A84F-7B9CDD27D4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20E23-71E5-4A4C-9916-70147C2FFC6D}" type="datetimeFigureOut">
              <a:rPr lang="es-ES" smtClean="0"/>
              <a:pPr>
                <a:defRPr/>
              </a:pPr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A6083-EEEB-4188-BF91-FC2D343B05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ma.cat/tv3/super3/infok/que-en-sabeu-de-lalcohol/video/5958006/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etyouth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enestarsocial.paeria.cat/lleida-saludab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a-ES" b="1" dirty="0"/>
            </a:br>
            <a:endParaRPr lang="ca-E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18" y="5805264"/>
            <a:ext cx="1631108" cy="8134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D4AC37-81CD-4332-80DA-6A0DF7055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94" y="6155840"/>
            <a:ext cx="1067106" cy="55353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95289"/>
              </p:ext>
            </p:extLst>
          </p:nvPr>
        </p:nvGraphicFramePr>
        <p:xfrm>
          <a:off x="457200" y="960081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SAPS</a:t>
                      </a:r>
                      <a:r>
                        <a:rPr lang="es-ES" sz="2000" baseline="0" dirty="0"/>
                        <a:t> DE QUÈ VA?</a:t>
                      </a:r>
                      <a:endParaRPr lang="es-E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2. ÀMBIT EDUCACIÓ FORMAL-E</a:t>
            </a:r>
            <a:r>
              <a:rPr lang="ca-ES" sz="2000" b="1" dirty="0"/>
              <a:t>ducació post obligatòria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4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26556"/>
              </p:ext>
            </p:extLst>
          </p:nvPr>
        </p:nvGraphicFramePr>
        <p:xfrm>
          <a:off x="5771822" y="2475874"/>
          <a:ext cx="2550922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2018-2019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871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994002" y="1439601"/>
            <a:ext cx="6157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dirty="0">
                <a:latin typeface="+mn-lt"/>
              </a:rPr>
              <a:t>Projecte de prevenció educativa adreçat específicament a joves d’estudis post-obligatoris que cursen </a:t>
            </a:r>
            <a:r>
              <a:rPr lang="ca-ES" sz="1300" b="1" dirty="0">
                <a:latin typeface="+mn-lt"/>
              </a:rPr>
              <a:t>batxillerat, cicles formatius </a:t>
            </a:r>
            <a:r>
              <a:rPr lang="ca-ES" sz="1300" dirty="0">
                <a:latin typeface="+mn-lt"/>
              </a:rPr>
              <a:t>o altres formacions professionals.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94002" y="1926495"/>
            <a:ext cx="649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Treball a través de la visita a l’exposició </a:t>
            </a:r>
            <a:r>
              <a:rPr lang="ca-ES" sz="1200" i="1" dirty="0">
                <a:latin typeface="+mn-lt"/>
              </a:rPr>
              <a:t>Drogues i què?, </a:t>
            </a:r>
            <a:r>
              <a:rPr lang="ca-ES" sz="1200" dirty="0">
                <a:latin typeface="+mn-lt"/>
              </a:rPr>
              <a:t>cedida per l’entitat PDS, s’aborden situacions de risc associades al consum de drogues i el món acadèmic i laboral.</a:t>
            </a:r>
          </a:p>
          <a:p>
            <a:pPr algn="just"/>
            <a:r>
              <a:rPr lang="ca-ES" sz="1200" dirty="0">
                <a:latin typeface="+mn-lt"/>
              </a:rPr>
              <a:t>Programa conjunt amb l’Associació Antisida de Lleida.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1596225"/>
            <a:ext cx="995026" cy="1066207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80831"/>
              </p:ext>
            </p:extLst>
          </p:nvPr>
        </p:nvGraphicFramePr>
        <p:xfrm>
          <a:off x="457200" y="3283464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EN</a:t>
                      </a:r>
                      <a:r>
                        <a:rPr lang="es-ES" sz="2000" baseline="0" dirty="0"/>
                        <a:t> PLENES FACULTATS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graphicFrame>
        <p:nvGraphicFramePr>
          <p:cNvPr id="1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67688"/>
              </p:ext>
            </p:extLst>
          </p:nvPr>
        </p:nvGraphicFramePr>
        <p:xfrm>
          <a:off x="5248524" y="4858630"/>
          <a:ext cx="3452077" cy="11845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4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endParaRPr lang="ca-ES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Facultats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En Plenes Facultats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chemeClr val="tx1"/>
                          </a:solidFill>
                        </a:rPr>
                        <a:t>Treball i</a:t>
                      </a:r>
                      <a:r>
                        <a:rPr lang="ca-ES" sz="1100" baseline="0" dirty="0">
                          <a:solidFill>
                            <a:schemeClr val="tx1"/>
                          </a:solidFill>
                        </a:rPr>
                        <a:t> Educació soc</a:t>
                      </a:r>
                      <a:r>
                        <a:rPr lang="ca-ES" sz="1100" dirty="0">
                          <a:solidFill>
                            <a:schemeClr val="tx1"/>
                          </a:solidFill>
                        </a:rPr>
                        <a:t>ial, Infermeria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Altres</a:t>
                      </a:r>
                      <a:r>
                        <a:rPr lang="ca-ES" sz="1100" baseline="0" dirty="0"/>
                        <a:t> formacions</a:t>
                      </a:r>
                      <a:endParaRPr lang="ca-ES" sz="11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chemeClr val="tx1"/>
                          </a:solidFill>
                        </a:rPr>
                        <a:t>205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solidFill>
                            <a:schemeClr val="tx1"/>
                          </a:solidFill>
                        </a:rPr>
                        <a:t>Treball i</a:t>
                      </a:r>
                      <a:r>
                        <a:rPr lang="ca-ES" sz="1100" baseline="0" dirty="0">
                          <a:solidFill>
                            <a:schemeClr val="tx1"/>
                          </a:solidFill>
                        </a:rPr>
                        <a:t> Educació soc</a:t>
                      </a:r>
                      <a:r>
                        <a:rPr lang="ca-ES" sz="1100" dirty="0">
                          <a:solidFill>
                            <a:schemeClr val="tx1"/>
                          </a:solidFill>
                        </a:rPr>
                        <a:t>ial, Infermeria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2457696" y="3710567"/>
            <a:ext cx="59766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dirty="0">
                <a:latin typeface="+mn-lt"/>
              </a:rPr>
              <a:t>Projecte de promoció de la salut entre iguals en </a:t>
            </a:r>
            <a:r>
              <a:rPr lang="ca-ES" sz="1300" b="1" dirty="0">
                <a:latin typeface="+mn-lt"/>
              </a:rPr>
              <a:t>entorns universitaris. </a:t>
            </a:r>
            <a:r>
              <a:rPr lang="ca-ES" sz="1300" dirty="0">
                <a:latin typeface="+mn-lt"/>
              </a:rPr>
              <a:t>Els i les joves participants reben formació i assessorament en temes de salut i posteriorment organitzen accions de difusió per als seus iguals a l’entorn universitari.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50701" y="4386360"/>
            <a:ext cx="616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El projecte es realitza amb la col·laboració de la Fundació Salut i Comunitat que desenvolupa aquest projecte en d’altres universitat del territori espanyol.</a:t>
            </a:r>
          </a:p>
          <a:p>
            <a:pPr algn="just"/>
            <a:endParaRPr lang="ca-ES" sz="1200" dirty="0">
              <a:latin typeface="+mn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50701" y="4777798"/>
            <a:ext cx="441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Aquest curs és la 5a edició que es realitza a la ciutat de Lleida i els joves universitaris participen com a voluntaris al programa Nits Q Lleida.</a:t>
            </a:r>
          </a:p>
          <a:p>
            <a:endParaRPr lang="ca-ES" sz="1200" dirty="0">
              <a:latin typeface="+mn-lt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87" y="3773317"/>
            <a:ext cx="1455904" cy="52263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50701" y="5432332"/>
            <a:ext cx="454461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ALTRES FORMACIONS:</a:t>
            </a:r>
          </a:p>
          <a:p>
            <a:pPr algn="just"/>
            <a:endParaRPr lang="ca-ES" sz="200" b="1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ca-ES" sz="1300" dirty="0">
                <a:latin typeface="+mn-lt"/>
              </a:rPr>
              <a:t>Sessions formatives dirigides a l’alumnat universitari amb informació dels programes i recursos en matèria de prevenció de drogodependències i promoció de la salut en l’àmbit municipal.</a:t>
            </a:r>
            <a:endParaRPr lang="ca-ES" sz="13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96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99592" y="1232755"/>
            <a:ext cx="7139136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ca-ES" sz="1800" dirty="0"/>
              <a:t>Organització de jornades, seminaris i tallers formatius adreçats a professionals de diferents àmbits (educatiu, social, salut, lleure,...) i també per a estudiantat, voluntariat i joves que estan treballant o treballaran amb infants i joves en l’àmbit de la prevenció i la promoció de la salut.</a:t>
            </a:r>
          </a:p>
          <a:p>
            <a:pPr marL="0" indent="0" algn="just">
              <a:buNone/>
            </a:pPr>
            <a:endParaRPr lang="ca-ES" sz="500" b="1" dirty="0"/>
          </a:p>
          <a:p>
            <a:pPr marL="0" indent="0" algn="ctr">
              <a:buNone/>
            </a:pPr>
            <a:r>
              <a:rPr lang="ca-ES" sz="2400" b="1" dirty="0"/>
              <a:t>18</a:t>
            </a:r>
            <a:r>
              <a:rPr lang="ca-ES" sz="2400" b="1" dirty="0">
                <a:solidFill>
                  <a:srgbClr val="FF0000"/>
                </a:solidFill>
              </a:rPr>
              <a:t> </a:t>
            </a:r>
            <a:r>
              <a:rPr lang="ca-ES" sz="2400" b="1" dirty="0"/>
              <a:t>anys de formació ininterrompuda.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49143"/>
              </p:ext>
            </p:extLst>
          </p:nvPr>
        </p:nvGraphicFramePr>
        <p:xfrm>
          <a:off x="3282215" y="3364275"/>
          <a:ext cx="2160240" cy="701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38538"/>
            <a:ext cx="2705776" cy="1521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35" y="4638538"/>
            <a:ext cx="2705776" cy="1521999"/>
          </a:xfrm>
          <a:prstGeom prst="rect">
            <a:avLst/>
          </a:prstGeom>
        </p:spPr>
      </p:pic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6E0F9947-6ACA-4C55-B5E3-545D4499B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06618"/>
              </p:ext>
            </p:extLst>
          </p:nvPr>
        </p:nvGraphicFramePr>
        <p:xfrm>
          <a:off x="2051720" y="40293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6580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a-ES" sz="1800" b="1" dirty="0"/>
                        <a:t>3. ÀMBIT ACCIONS FORMATIVES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039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3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51964"/>
              </p:ext>
            </p:extLst>
          </p:nvPr>
        </p:nvGraphicFramePr>
        <p:xfrm>
          <a:off x="434717" y="833546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JORNADA FORMATIVA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3. ÀMBIT ACCIONS FORMATIVES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43" y="2819486"/>
            <a:ext cx="1988788" cy="111869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948929" y="1268760"/>
            <a:ext cx="63659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dirty="0">
                <a:latin typeface="+mn-lt"/>
              </a:rPr>
              <a:t>Espai de formació adreçat a </a:t>
            </a:r>
            <a:r>
              <a:rPr lang="ca-ES" sz="1300" b="1" dirty="0">
                <a:latin typeface="+mn-lt"/>
              </a:rPr>
              <a:t>professionals </a:t>
            </a:r>
            <a:r>
              <a:rPr lang="ca-ES" sz="1300" dirty="0">
                <a:latin typeface="+mn-lt"/>
              </a:rPr>
              <a:t>que desenvolupen programes vinculats a la promoció de la salut i que vol esdevenir un espai de reflexió per compartir experiències, actualitzar informació i desenvolupar eines de treball compartit.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522072" y="1962925"/>
            <a:ext cx="521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latin typeface="+mn-lt"/>
              </a:rPr>
              <a:t>18a Jornada de formació en habilitats per a la vida – 5 de febrer de 2019</a:t>
            </a:r>
          </a:p>
          <a:p>
            <a:pPr algn="ctr"/>
            <a:r>
              <a:rPr lang="ca-ES" sz="1200" dirty="0">
                <a:latin typeface="+mn-lt"/>
              </a:rPr>
              <a:t>La jornada està coorganitzada amb l’entitat Fundesplai i compta amb la </a:t>
            </a:r>
          </a:p>
          <a:p>
            <a:pPr algn="ctr"/>
            <a:r>
              <a:rPr lang="ca-ES" sz="1200" dirty="0">
                <a:latin typeface="+mn-lt"/>
              </a:rPr>
              <a:t>col·laboració del Departament d’Ensenyament de la Generalitat.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1" y="1292467"/>
            <a:ext cx="1220782" cy="1726941"/>
          </a:xfrm>
          <a:prstGeom prst="rect">
            <a:avLst/>
          </a:prstGeom>
        </p:spPr>
      </p:pic>
      <p:graphicFrame>
        <p:nvGraphicFramePr>
          <p:cNvPr id="3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09423"/>
              </p:ext>
            </p:extLst>
          </p:nvPr>
        </p:nvGraphicFramePr>
        <p:xfrm>
          <a:off x="2123728" y="3011475"/>
          <a:ext cx="967486" cy="65924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61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01" y="2743194"/>
            <a:ext cx="2125883" cy="1195809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51452"/>
              </p:ext>
            </p:extLst>
          </p:nvPr>
        </p:nvGraphicFramePr>
        <p:xfrm>
          <a:off x="457200" y="4090630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PARTICIPACIÓ EN JORNADES</a:t>
                      </a:r>
                      <a:endParaRPr lang="es-E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597197" y="5502073"/>
            <a:ext cx="64230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ca-ES" sz="1300" dirty="0">
                <a:latin typeface="+mn-lt"/>
              </a:rPr>
              <a:t>Presentació del FAMILIARI a Madrid a </a:t>
            </a:r>
            <a:r>
              <a:rPr lang="ca-ES" sz="1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XI </a:t>
            </a:r>
            <a:r>
              <a:rPr lang="ca-ES" sz="1300" b="1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Encuentro</a:t>
            </a:r>
            <a:r>
              <a:rPr lang="ca-ES" sz="1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de </a:t>
            </a:r>
            <a:r>
              <a:rPr lang="ca-ES" sz="1300" b="1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gobiernos</a:t>
            </a:r>
            <a:r>
              <a:rPr lang="ca-ES" sz="1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a-ES" sz="1300" b="1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locales</a:t>
            </a:r>
            <a:r>
              <a:rPr lang="ca-ES" sz="1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y </a:t>
            </a:r>
            <a:r>
              <a:rPr lang="ca-ES" sz="1300" b="1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educación</a:t>
            </a:r>
            <a:r>
              <a:rPr lang="ca-ES" sz="1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para la salud</a:t>
            </a:r>
            <a:r>
              <a:rPr lang="ca-ES" sz="13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La Salud Escolar</a:t>
            </a:r>
            <a:r>
              <a:rPr lang="ca-ES" sz="1300" dirty="0">
                <a:latin typeface="+mn-lt"/>
              </a:rPr>
              <a:t> compartint taula de </a:t>
            </a:r>
            <a:r>
              <a:rPr lang="ca-ES" sz="1300" dirty="0" err="1">
                <a:latin typeface="+mn-lt"/>
              </a:rPr>
              <a:t>Buenas</a:t>
            </a:r>
            <a:r>
              <a:rPr lang="ca-ES" sz="1300" dirty="0">
                <a:latin typeface="+mn-lt"/>
              </a:rPr>
              <a:t> </a:t>
            </a:r>
            <a:r>
              <a:rPr lang="ca-ES" sz="1300" dirty="0" err="1">
                <a:latin typeface="+mn-lt"/>
              </a:rPr>
              <a:t>prácticas</a:t>
            </a:r>
            <a:r>
              <a:rPr lang="ca-ES" sz="1300" dirty="0">
                <a:latin typeface="+mn-lt"/>
              </a:rPr>
              <a:t> </a:t>
            </a:r>
            <a:r>
              <a:rPr lang="ca-ES" sz="1300" dirty="0" err="1">
                <a:latin typeface="+mn-lt"/>
              </a:rPr>
              <a:t>promovidas</a:t>
            </a:r>
            <a:r>
              <a:rPr lang="ca-ES" sz="1300" dirty="0">
                <a:latin typeface="+mn-lt"/>
              </a:rPr>
              <a:t> por </a:t>
            </a:r>
            <a:r>
              <a:rPr lang="ca-ES" sz="1300" dirty="0" err="1">
                <a:latin typeface="+mn-lt"/>
              </a:rPr>
              <a:t>gobiernos</a:t>
            </a:r>
            <a:r>
              <a:rPr lang="ca-ES" sz="1300" dirty="0">
                <a:latin typeface="+mn-lt"/>
              </a:rPr>
              <a:t> </a:t>
            </a:r>
            <a:r>
              <a:rPr lang="ca-ES" sz="1300" dirty="0" err="1">
                <a:latin typeface="+mn-lt"/>
              </a:rPr>
              <a:t>locales</a:t>
            </a:r>
            <a:r>
              <a:rPr lang="ca-ES" sz="1300" dirty="0">
                <a:latin typeface="+mn-lt"/>
              </a:rPr>
              <a:t>.  Organitzat per la </a:t>
            </a:r>
            <a:r>
              <a:rPr lang="ca-ES" sz="1300" dirty="0" err="1">
                <a:latin typeface="+mn-lt"/>
              </a:rPr>
              <a:t>Federación</a:t>
            </a:r>
            <a:r>
              <a:rPr lang="ca-ES" sz="1300" dirty="0">
                <a:latin typeface="+mn-lt"/>
              </a:rPr>
              <a:t> Española de </a:t>
            </a:r>
            <a:r>
              <a:rPr lang="ca-ES" sz="1300" dirty="0" err="1">
                <a:latin typeface="+mn-lt"/>
              </a:rPr>
              <a:t>Municipios</a:t>
            </a:r>
            <a:r>
              <a:rPr lang="ca-ES" sz="1300" dirty="0">
                <a:latin typeface="+mn-lt"/>
              </a:rPr>
              <a:t> i el Ministerio de </a:t>
            </a:r>
            <a:r>
              <a:rPr lang="ca-ES" sz="1300" dirty="0" err="1">
                <a:latin typeface="+mn-lt"/>
              </a:rPr>
              <a:t>Educación</a:t>
            </a:r>
            <a:r>
              <a:rPr lang="ca-ES" sz="1300" dirty="0">
                <a:latin typeface="+mn-lt"/>
              </a:rPr>
              <a:t> y </a:t>
            </a:r>
            <a:r>
              <a:rPr lang="ca-ES" sz="1300" dirty="0" err="1">
                <a:latin typeface="+mn-lt"/>
              </a:rPr>
              <a:t>Formación</a:t>
            </a:r>
            <a:r>
              <a:rPr lang="ca-ES" sz="1300" dirty="0">
                <a:latin typeface="+mn-lt"/>
              </a:rPr>
              <a:t> </a:t>
            </a:r>
            <a:r>
              <a:rPr lang="ca-ES" sz="1300" dirty="0" err="1">
                <a:latin typeface="+mn-lt"/>
              </a:rPr>
              <a:t>Profesional</a:t>
            </a:r>
            <a:r>
              <a:rPr lang="ca-ES" sz="1300" dirty="0">
                <a:latin typeface="+mn-lt"/>
              </a:rPr>
              <a:t>. 27 de març </a:t>
            </a:r>
            <a:r>
              <a:rPr lang="ca-ES" sz="1300" i="1" dirty="0">
                <a:latin typeface="+mn-lt"/>
              </a:rPr>
              <a:t>       Participants: 150 assistents</a:t>
            </a:r>
          </a:p>
          <a:p>
            <a:pPr algn="just"/>
            <a:endParaRPr lang="ca-ES" sz="1300" dirty="0">
              <a:latin typeface="+mn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97197" y="4602330"/>
            <a:ext cx="7708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722313">
              <a:buFont typeface="Wingdings" panose="05000000000000000000" pitchFamily="2" charset="2"/>
              <a:buChar char="ü"/>
            </a:pPr>
            <a:r>
              <a:rPr lang="ca-ES" sz="1300" dirty="0">
                <a:latin typeface="+mn-lt"/>
              </a:rPr>
              <a:t>Presentació del programa POSA’T EN ON!  per a un bon ús dels dispositiu mòbils dins la </a:t>
            </a:r>
            <a:r>
              <a:rPr lang="ca-ES" sz="1300" b="1" i="1" dirty="0">
                <a:latin typeface="+mn-lt"/>
              </a:rPr>
              <a:t>VI Jornada Càpsules d’Innovació Social</a:t>
            </a:r>
            <a:r>
              <a:rPr lang="ca-ES" sz="1300" b="1" dirty="0">
                <a:latin typeface="+mn-lt"/>
              </a:rPr>
              <a:t>. </a:t>
            </a:r>
            <a:r>
              <a:rPr lang="ca-ES" sz="1300" dirty="0">
                <a:latin typeface="+mn-lt"/>
              </a:rPr>
              <a:t>Experiències, respostes i solucions que organitza la Regidoria de Polítiques per al Dret de les persones de l’Ajuntament de Lleida. 26 de març </a:t>
            </a:r>
          </a:p>
          <a:p>
            <a:pPr algn="just" defTabSz="722313"/>
            <a:r>
              <a:rPr lang="ca-ES" sz="1300" dirty="0">
                <a:latin typeface="+mn-lt"/>
              </a:rPr>
              <a:t>       </a:t>
            </a:r>
            <a:r>
              <a:rPr lang="ca-ES" sz="1300" i="1" dirty="0">
                <a:latin typeface="+mn-lt"/>
              </a:rPr>
              <a:t>Participants: 170 assistents </a:t>
            </a:r>
            <a:endParaRPr lang="ca-E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08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59413"/>
              </p:ext>
            </p:extLst>
          </p:nvPr>
        </p:nvGraphicFramePr>
        <p:xfrm>
          <a:off x="4067944" y="2850153"/>
          <a:ext cx="2160240" cy="701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famílies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3.044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34380" y="955514"/>
            <a:ext cx="8214084" cy="1465374"/>
          </a:xfrm>
        </p:spPr>
        <p:txBody>
          <a:bodyPr/>
          <a:lstStyle/>
          <a:p>
            <a:pPr marL="0" indent="0" algn="just">
              <a:buNone/>
            </a:pPr>
            <a:r>
              <a:rPr lang="ca-ES" sz="1400" dirty="0"/>
              <a:t>La implicació de les famílies en la prevenció de les addiccions i promoció de la salut és un factor clau per l’assoliment de conductes i hàbits saludables per part d’infants i joves. Diversos materials educatius i iniciatives pretenen facilitar a les famílies aquesta tasca. Igualment, s’ofereixen espais de reflexió compartits amb d’altres famílies per parlar d’aquells temes que preocupen a pares i mares i fomentar un model de parentalitat positiva.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274">
            <a:off x="2331123" y="3417306"/>
            <a:ext cx="1222317" cy="15933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56">
            <a:off x="857822" y="4921881"/>
            <a:ext cx="5258740" cy="1088863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E08BB9B-58B5-4136-B639-E28B5DE3C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43542"/>
              </p:ext>
            </p:extLst>
          </p:nvPr>
        </p:nvGraphicFramePr>
        <p:xfrm>
          <a:off x="2555776" y="278514"/>
          <a:ext cx="5928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0">
                  <a:extLst>
                    <a:ext uri="{9D8B030D-6E8A-4147-A177-3AD203B41FA5}">
                      <a16:colId xmlns:a16="http://schemas.microsoft.com/office/drawing/2014/main" val="2257515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ca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ÀMBIT TREBALL AMB FAMÍLIES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8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63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41083"/>
              </p:ext>
            </p:extLst>
          </p:nvPr>
        </p:nvGraphicFramePr>
        <p:xfrm>
          <a:off x="457200" y="960081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MONEO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4. ÀMBIT TREBALL AMB FAMÍLIES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4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20643"/>
              </p:ext>
            </p:extLst>
          </p:nvPr>
        </p:nvGraphicFramePr>
        <p:xfrm>
          <a:off x="3733111" y="3973240"/>
          <a:ext cx="1664780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9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161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627784" y="1719444"/>
            <a:ext cx="583264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latin typeface="+mn-lt"/>
              </a:rPr>
              <a:t>Esplai de reflexió per </a:t>
            </a:r>
            <a:r>
              <a:rPr lang="ca-ES" sz="1400" b="1" dirty="0">
                <a:latin typeface="+mn-lt"/>
              </a:rPr>
              <a:t>famílies amb fills/es que cursen l’ESO </a:t>
            </a:r>
            <a:r>
              <a:rPr lang="ca-ES" sz="1400" dirty="0">
                <a:latin typeface="+mn-lt"/>
              </a:rPr>
              <a:t>amb la finalitat de millorar les relacions familiars durant l’adolescència i modificar els factors de risc i de protecció a l‘entorn familiar.</a:t>
            </a:r>
          </a:p>
          <a:p>
            <a:pPr algn="just"/>
            <a:endParaRPr lang="ca-ES" sz="1000" b="1" dirty="0">
              <a:latin typeface="+mn-lt"/>
            </a:endParaRPr>
          </a:p>
          <a:p>
            <a:pPr algn="just"/>
            <a:r>
              <a:rPr lang="ca-ES" sz="1400" dirty="0">
                <a:latin typeface="+mn-lt"/>
              </a:rPr>
              <a:t>Facilita informació als pares i mares sobre drogues, potencia les habilitats educatives de la família i afavoreix l’intercanvi d’experiències amb altres famílies. </a:t>
            </a:r>
          </a:p>
          <a:p>
            <a:endParaRPr lang="ca-ES" sz="500" dirty="0">
              <a:latin typeface="+mn-lt"/>
            </a:endParaRPr>
          </a:p>
          <a:p>
            <a:pPr algn="just"/>
            <a:r>
              <a:rPr lang="ca-ES" sz="1300" dirty="0">
                <a:latin typeface="+mn-lt"/>
              </a:rPr>
              <a:t>Consta de tres sessions formatives i es duu a terme conjuntament amb l’Associació Antisida de Lleida.</a:t>
            </a:r>
          </a:p>
        </p:txBody>
      </p:sp>
      <p:pic>
        <p:nvPicPr>
          <p:cNvPr id="25" name="Picture 49" descr="portada tríp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7935"/>
            <a:ext cx="1954560" cy="163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01" y="4973541"/>
            <a:ext cx="2258672" cy="12705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91" y="4862921"/>
            <a:ext cx="2651986" cy="14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1973"/>
              </p:ext>
            </p:extLst>
          </p:nvPr>
        </p:nvGraphicFramePr>
        <p:xfrm>
          <a:off x="486164" y="692696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FAMILIARI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4. ÀMBIT TREBALL AMB FAMÍLIES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4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92417"/>
              </p:ext>
            </p:extLst>
          </p:nvPr>
        </p:nvGraphicFramePr>
        <p:xfrm>
          <a:off x="3196928" y="3052742"/>
          <a:ext cx="3947456" cy="8380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0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410">
                <a:tc>
                  <a:txBody>
                    <a:bodyPr/>
                    <a:lstStyle/>
                    <a:p>
                      <a:pPr algn="ctr"/>
                      <a:endParaRPr lang="ca-E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  <a:r>
                        <a:rPr lang="ca-ES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participants</a:t>
                      </a:r>
                      <a:endParaRPr lang="ca-E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Famílies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Familiari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43 (93%)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2.000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Tallers famílies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163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880880" y="1124744"/>
            <a:ext cx="657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latin typeface="+mn-lt"/>
              </a:rPr>
              <a:t>FAMILIARI és una eina innovadora, atractiva i motivadora per a les </a:t>
            </a:r>
            <a:r>
              <a:rPr lang="ca-ES" sz="1400" b="1" dirty="0">
                <a:latin typeface="+mn-lt"/>
              </a:rPr>
              <a:t>famílies amb fills i filles de 11-12 anys </a:t>
            </a:r>
            <a:r>
              <a:rPr lang="ca-ES" sz="1400" dirty="0">
                <a:latin typeface="+mn-lt"/>
              </a:rPr>
              <a:t>per poder desenvolupar i treballar la promoció de la salut com un aspecte essencial per al seu propi desenvolupament personal.</a:t>
            </a:r>
            <a:endParaRPr lang="ca-ES" sz="500" dirty="0"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80880" y="1863408"/>
            <a:ext cx="665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A través d’un </a:t>
            </a:r>
            <a:r>
              <a:rPr lang="ca-ES" sz="1200" b="1" dirty="0">
                <a:latin typeface="+mn-lt"/>
              </a:rPr>
              <a:t>calendari anual per a famílies </a:t>
            </a:r>
            <a:r>
              <a:rPr lang="ca-ES" sz="1200" dirty="0">
                <a:latin typeface="+mn-lt"/>
              </a:rPr>
              <a:t>es proposa una activitat mensual relacionada amb un tema de salut i convivència per ser treballat, debatut, compartit en família, i potenciar el vincle afectiu entre la unitat familiar. També hi ha un </a:t>
            </a:r>
            <a:r>
              <a:rPr lang="ca-ES" sz="1200" b="1" dirty="0">
                <a:latin typeface="+mn-lt"/>
              </a:rPr>
              <a:t>calendari per escoles </a:t>
            </a:r>
            <a:r>
              <a:rPr lang="ca-ES" sz="1200" dirty="0">
                <a:latin typeface="+mn-lt"/>
              </a:rPr>
              <a:t>per poder treballar a l’alumnat d’escoles de primària i s’ha donat continuïtat a les </a:t>
            </a:r>
            <a:r>
              <a:rPr lang="ca-ES" sz="1200" b="1" dirty="0">
                <a:latin typeface="+mn-lt"/>
              </a:rPr>
              <a:t>sessions per a famílies </a:t>
            </a:r>
            <a:r>
              <a:rPr lang="ca-ES" sz="1200" dirty="0">
                <a:latin typeface="+mn-lt"/>
              </a:rPr>
              <a:t>ja que s’ha valorat molt positivament per les famílies assistents i com un espai molt proper de reflexió i intercanvi d’experiències entre famílies.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4" y="1151758"/>
            <a:ext cx="1148739" cy="1629170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30779"/>
              </p:ext>
            </p:extLst>
          </p:nvPr>
        </p:nvGraphicFramePr>
        <p:xfrm>
          <a:off x="486164" y="4194841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1400" dirty="0"/>
                        <a:t> </a:t>
                      </a:r>
                      <a:r>
                        <a:rPr lang="es-ES" sz="2000" dirty="0"/>
                        <a:t>MAX</a:t>
                      </a:r>
                      <a:r>
                        <a:rPr lang="es-ES" sz="2000" baseline="0" dirty="0"/>
                        <a:t> EXPERIENCE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2411760" y="4659921"/>
            <a:ext cx="5883178" cy="13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ca-ES" sz="1400" b="1" dirty="0"/>
              <a:t>Representació teatral dirigida a famílies de les obres de teatre que s’ofereixen per a infants i joves dins els programes educatius Aventura de la vida, Max a Escena i Max in love.</a:t>
            </a:r>
          </a:p>
          <a:p>
            <a:pPr marL="0" indent="0" algn="just">
              <a:buFont typeface="Arial" charset="0"/>
              <a:buNone/>
            </a:pPr>
            <a:r>
              <a:rPr lang="ca-ES" sz="1200" dirty="0"/>
              <a:t>L’objectiu és que les famílies puguin gaudir de l’espectacle acompanyats dels seus fills i filles, infants i adolescents, i els permeti obrir un diàleg sobre temes d’interès que sorgeixen a l’obra com són la salut, les drogues, la sexualitat, els límits familiars,...</a:t>
            </a:r>
            <a:endParaRPr lang="ca-ES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3" y="4743720"/>
            <a:ext cx="1587989" cy="12041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17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69314"/>
              </p:ext>
            </p:extLst>
          </p:nvPr>
        </p:nvGraphicFramePr>
        <p:xfrm>
          <a:off x="4239174" y="6042205"/>
          <a:ext cx="967486" cy="548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40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76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720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0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97090"/>
              </p:ext>
            </p:extLst>
          </p:nvPr>
        </p:nvGraphicFramePr>
        <p:xfrm>
          <a:off x="3275856" y="4701160"/>
          <a:ext cx="2160240" cy="701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10.624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1227091"/>
            <a:ext cx="8229600" cy="1348479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ca-ES" sz="1600" dirty="0"/>
              <a:t>Les accions dutes a terme dins d’aquest àmbit s’emmarquen en el treball realitzat periòdicament  amb d’altres institucions, serveis i recursos, entitats i professionals de la ciutat. A través de la col·laboració i participació activa en els diferents àmbits, es materialitzen intervencions i accions conjuntes, de caràcter social i educatiu, per tal de millorar el benestar i la qualitat de vida dels ciutadans i ciutadanes.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2452"/>
            <a:ext cx="2016224" cy="11353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167399"/>
            <a:ext cx="1051970" cy="7889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39876"/>
            <a:ext cx="1122733" cy="1122733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EFF8C79-212F-498E-9A8A-E8C53C0DF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66064"/>
              </p:ext>
            </p:extLst>
          </p:nvPr>
        </p:nvGraphicFramePr>
        <p:xfrm>
          <a:off x="2520446" y="48230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8431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a-ES" sz="1800" b="1" dirty="0"/>
                        <a:t>5. ÀMBIT TREBALL COMUNITARI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6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49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81171"/>
              </p:ext>
            </p:extLst>
          </p:nvPr>
        </p:nvGraphicFramePr>
        <p:xfrm>
          <a:off x="451427" y="881078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PROGRAMA NITS Q LLEIDA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Marcador de contenid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2" y="1623443"/>
            <a:ext cx="1506481" cy="1506481"/>
          </a:xfrm>
        </p:spPr>
      </p:pic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1880013" y="1653493"/>
            <a:ext cx="6403496" cy="7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ca-ES" sz="1500" b="1" dirty="0"/>
              <a:t>Programa d’intervenció educativa en l’àmbit de l’oci nocturn amb l’objectiu d’aconseguir entorns d’oci més segurs, atractius, saludables i de qualitat per a tothom  a la ciutat de Lleida. </a:t>
            </a:r>
            <a:endParaRPr lang="ca-ES" sz="15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89700" y="2594463"/>
            <a:ext cx="48496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ca-ES" sz="1300" dirty="0">
                <a:latin typeface="+mn-lt"/>
              </a:rPr>
              <a:t>Es desenvolupa des de fa 6 anys i compta amb quatre eixos d’intervenció: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Dotar de </a:t>
            </a:r>
            <a:r>
              <a:rPr lang="ca-ES" sz="1300" b="1" dirty="0">
                <a:latin typeface="+mn-lt"/>
              </a:rPr>
              <a:t>distintius de qualitat </a:t>
            </a:r>
            <a:r>
              <a:rPr lang="ca-ES" sz="1300" dirty="0">
                <a:latin typeface="+mn-lt"/>
              </a:rPr>
              <a:t>als locals que compleixen amb criteris de salut (Distintiu Q de festa!) i criteris de participació i civisme (Distintiu Nits Q Lleida).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Implicar a tots els agents vinculats a l’oci nocturn a través de la </a:t>
            </a:r>
            <a:r>
              <a:rPr lang="ca-ES" sz="1300" b="1" dirty="0">
                <a:latin typeface="+mn-lt"/>
              </a:rPr>
              <a:t>Plataforma Participativa</a:t>
            </a:r>
            <a:r>
              <a:rPr lang="ca-ES" sz="1300" dirty="0">
                <a:latin typeface="+mn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Dur a terme </a:t>
            </a:r>
            <a:r>
              <a:rPr lang="ca-ES" sz="1300" b="1" dirty="0">
                <a:latin typeface="+mn-lt"/>
              </a:rPr>
              <a:t>accions directes en els espais d’oci </a:t>
            </a:r>
            <a:r>
              <a:rPr lang="ca-ES" sz="1300" dirty="0">
                <a:latin typeface="+mn-lt"/>
              </a:rPr>
              <a:t>i festes populars a través d’un </a:t>
            </a:r>
            <a:r>
              <a:rPr lang="ca-ES" sz="1300" b="1" dirty="0">
                <a:latin typeface="+mn-lt"/>
              </a:rPr>
              <a:t>equip de joves voluntaris </a:t>
            </a:r>
            <a:r>
              <a:rPr lang="ca-ES" sz="1300" dirty="0">
                <a:latin typeface="+mn-lt"/>
              </a:rPr>
              <a:t>que han estat formats en temes de salut.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300" b="1" dirty="0">
                <a:latin typeface="+mn-lt"/>
              </a:rPr>
              <a:t>Campanyes de sensibilització </a:t>
            </a:r>
            <a:r>
              <a:rPr lang="ca-ES" sz="1300" dirty="0">
                <a:latin typeface="+mn-lt"/>
              </a:rPr>
              <a:t>amb diverses temàtiques.</a:t>
            </a:r>
            <a:endParaRPr lang="ca-ES" sz="1300" b="1" dirty="0">
              <a:latin typeface="+mn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" y="3444746"/>
            <a:ext cx="1833624" cy="137521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11" y="5134786"/>
            <a:ext cx="2246175" cy="13577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34786"/>
            <a:ext cx="1763688" cy="1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3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33139"/>
              </p:ext>
            </p:extLst>
          </p:nvPr>
        </p:nvGraphicFramePr>
        <p:xfrm>
          <a:off x="457200" y="960081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PROGRAMA NITS Q LLEIDA-</a:t>
                      </a:r>
                      <a:r>
                        <a:rPr lang="ca-ES" sz="1700" baseline="0" noProof="0" dirty="0"/>
                        <a:t>Accions directes en entorns d’oci</a:t>
                      </a:r>
                      <a:endParaRPr lang="es-E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4969"/>
              </p:ext>
            </p:extLst>
          </p:nvPr>
        </p:nvGraphicFramePr>
        <p:xfrm>
          <a:off x="868380" y="3011947"/>
          <a:ext cx="2417857" cy="123005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6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702">
                <a:tc>
                  <a:txBody>
                    <a:bodyPr/>
                    <a:lstStyle/>
                    <a:p>
                      <a:r>
                        <a:rPr lang="ca-ES" sz="1200" dirty="0">
                          <a:solidFill>
                            <a:schemeClr val="bg1"/>
                          </a:solidFill>
                        </a:rPr>
                        <a:t>ACCIONS ESPAIS</a:t>
                      </a:r>
                      <a:r>
                        <a:rPr lang="ca-ES" sz="1200" baseline="0" dirty="0">
                          <a:solidFill>
                            <a:schemeClr val="bg1"/>
                          </a:solidFill>
                        </a:rPr>
                        <a:t> OCI</a:t>
                      </a:r>
                      <a:endParaRPr lang="ca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</a:rPr>
                        <a:t>DIA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1" dirty="0"/>
                        <a:t>TOTAL</a:t>
                      </a:r>
                      <a:r>
                        <a:rPr lang="ca-ES" sz="1200" b="1" baseline="0" dirty="0"/>
                        <a:t> SORTIDES</a:t>
                      </a:r>
                      <a:endParaRPr lang="ca-ES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2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1" dirty="0"/>
                        <a:t>TOTAL</a:t>
                      </a:r>
                      <a:r>
                        <a:rPr lang="ca-ES" sz="1200" b="1" baseline="0" dirty="0"/>
                        <a:t> PARTICIPANTS</a:t>
                      </a:r>
                      <a:endParaRPr lang="ca-ES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200" b="1" dirty="0">
                          <a:solidFill>
                            <a:schemeClr val="tx1"/>
                          </a:solidFill>
                        </a:rPr>
                        <a:t>2.965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1" dirty="0"/>
                        <a:t>CAMPANYA</a:t>
                      </a:r>
                      <a:r>
                        <a:rPr lang="ca-ES" sz="1200" b="1" baseline="0" dirty="0"/>
                        <a:t> CAP D’ANY</a:t>
                      </a:r>
                      <a:endParaRPr lang="ca-ES" sz="1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200" b="1" dirty="0">
                          <a:solidFill>
                            <a:schemeClr val="tx1"/>
                          </a:solidFill>
                        </a:rPr>
                        <a:t>3.500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38031" y="1579955"/>
            <a:ext cx="779701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dirty="0">
                <a:latin typeface="+mn-lt"/>
              </a:rPr>
              <a:t>Les accions directes en espais d’oci i festes populars a través de l’equip de joves voluntàries és un dels eixos principals del programa a través dels quals es treballen les diferents temàtiques (civisme i convivència, ús del transport públic, consums responsable, gènere i oci inclusiu).</a:t>
            </a:r>
          </a:p>
          <a:p>
            <a:pPr algn="just"/>
            <a:r>
              <a:rPr lang="ca-ES" sz="1300" dirty="0">
                <a:latin typeface="+mn-lt"/>
              </a:rPr>
              <a:t>Aproximadament es realitza una acció cada mes, coordinada amb els agents comunitaris (locals oci, AAVV, cossos de seguretat,....)  i el mes de maig s'intensifiquen per la coincidència de moltes festes populars a la ciutat.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65" y="4581385"/>
            <a:ext cx="2123728" cy="1592796"/>
          </a:xfrm>
          <a:prstGeom prst="rect">
            <a:avLst/>
          </a:prstGeom>
        </p:spPr>
      </p:pic>
      <p:pic>
        <p:nvPicPr>
          <p:cNvPr id="22" name="Picture 2" descr="La imagen puede contener: 10 personas, personas sonriendo, personas de pie e in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7201"/>
            <a:ext cx="1827419" cy="13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13176"/>
            <a:ext cx="1987811" cy="14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77057"/>
              </p:ext>
            </p:extLst>
          </p:nvPr>
        </p:nvGraphicFramePr>
        <p:xfrm>
          <a:off x="457200" y="726937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PROGRAMA</a:t>
                      </a:r>
                      <a:r>
                        <a:rPr lang="es-ES" sz="2000" baseline="0" dirty="0"/>
                        <a:t> NITS Q LLEIDA- </a:t>
                      </a:r>
                      <a:r>
                        <a:rPr lang="ca-ES" sz="1800" baseline="0" noProof="0" dirty="0"/>
                        <a:t>Campanyes de sensibilització</a:t>
                      </a:r>
                      <a:endParaRPr lang="ca-E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467544" y="1199335"/>
            <a:ext cx="6549859" cy="382587"/>
          </a:xfrm>
          <a:prstGeom prst="rect">
            <a:avLst/>
          </a:prstGeom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400" b="1" dirty="0">
                <a:solidFill>
                  <a:schemeClr val="tx1"/>
                </a:solidFill>
              </a:rPr>
              <a:t>CONTINUÏTAT DE LA CAMPANYA DE SENSIBILITZACIÓ </a:t>
            </a:r>
            <a:r>
              <a:rPr lang="ca-ES" sz="1600" b="1" u="sng" dirty="0">
                <a:solidFill>
                  <a:schemeClr val="tx1"/>
                </a:solidFill>
              </a:rPr>
              <a:t>“MÉS BON TRACTE” </a:t>
            </a:r>
            <a:r>
              <a:rPr lang="ca-ES" sz="1400" b="1" dirty="0">
                <a:solidFill>
                  <a:schemeClr val="tx1"/>
                </a:solidFill>
              </a:rPr>
              <a:t>PER UN OCI NOCTURN IGUALITARI I LLIURE DE SEXISME </a:t>
            </a:r>
          </a:p>
          <a:p>
            <a:pPr marL="0" indent="0">
              <a:buFont typeface="Arial" charset="0"/>
              <a:buNone/>
            </a:pPr>
            <a:endParaRPr lang="ca-ES" sz="1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43" y="4522564"/>
            <a:ext cx="1006042" cy="221880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1317" y="4065237"/>
            <a:ext cx="62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S’han establert Punt Lila en totes les grans festes populars de la ciutat per fer sensibilització i atenció a la ciutadania per qualsevol qüestió lligada amb agressions sexistes.</a:t>
            </a: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endParaRPr lang="ca-ES" sz="1200" dirty="0">
              <a:latin typeface="+mn-lt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97586"/>
              </p:ext>
            </p:extLst>
          </p:nvPr>
        </p:nvGraphicFramePr>
        <p:xfrm>
          <a:off x="544182" y="4896234"/>
          <a:ext cx="3672823" cy="1402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403">
                <a:tc>
                  <a:txBody>
                    <a:bodyPr/>
                    <a:lstStyle/>
                    <a:p>
                      <a:r>
                        <a:rPr lang="ca-E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PUNT LILA</a:t>
                      </a:r>
                      <a:endParaRPr lang="ca-E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FM</a:t>
                      </a:r>
                      <a:r>
                        <a:rPr lang="ca-ES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MAIG</a:t>
                      </a:r>
                      <a:endParaRPr lang="ca-E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APLEC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FM TARDOR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13">
                <a:tc>
                  <a:txBody>
                    <a:bodyPr/>
                    <a:lstStyle/>
                    <a:p>
                      <a:r>
                        <a:rPr lang="ca-ES" sz="1000" b="0" dirty="0"/>
                        <a:t>TOTAL ACTUACIONS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600" b="1" dirty="0">
                          <a:solidFill>
                            <a:schemeClr val="tx1"/>
                          </a:solidFill>
                        </a:rPr>
                        <a:t>505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600" b="1" dirty="0">
                          <a:solidFill>
                            <a:schemeClr val="tx1"/>
                          </a:solidFill>
                        </a:rPr>
                        <a:t>275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600" b="1" dirty="0">
                          <a:solidFill>
                            <a:schemeClr val="tx1"/>
                          </a:solidFill>
                        </a:rPr>
                        <a:t>615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0" baseline="0" dirty="0"/>
                        <a:t>SENSIBILITZACIÓ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0" baseline="0" dirty="0"/>
                        <a:t> CIUTADANIA</a:t>
                      </a:r>
                      <a:endParaRPr lang="ca-ES" sz="1000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503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613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13">
                <a:tc>
                  <a:txBody>
                    <a:bodyPr/>
                    <a:lstStyle/>
                    <a:p>
                      <a:r>
                        <a:rPr lang="ca-ES" sz="1000" b="0" baseline="0" dirty="0"/>
                        <a:t>ATENCIÓ i ASSESSORAMENT</a:t>
                      </a:r>
                      <a:endParaRPr lang="ca-ES" sz="1000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467544" y="175458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Aquest any 2019 s’han intensificat les accions lligades a la campanya “Més bon tracte” dins el programa Nits Q. En totes les accions que s’han realitzat al llarg de l’any s’han llançat els missatges de la campanya i s’ha repartit el material editat.</a:t>
            </a: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Igualment, s’ha realitzat un treball transversal amb diverses regidories municipals (Joventut, Benestar Social, Polítiques d’igualtat) vinculat a joves-gènere-oci nocturn. En aquest sentit, s’ha fet un intens treball amb un grup de joves de La Palma per la </a:t>
            </a:r>
            <a:r>
              <a:rPr lang="ca-ES" sz="1200" b="1" dirty="0">
                <a:latin typeface="+mn-lt"/>
              </a:rPr>
              <a:t>creació d’un àudio i un vídeo </a:t>
            </a:r>
            <a:r>
              <a:rPr lang="ca-ES" sz="1200" dirty="0">
                <a:latin typeface="+mn-lt"/>
              </a:rPr>
              <a:t>per passar abans i després dels concerts programats dins les revetlles nocturnes de les Festes Majors. Sota el lema “NO ÉS NO” han  generat missatges per conscienciar als nois i apoderar a les noies.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03" y="1579769"/>
            <a:ext cx="1554332" cy="11657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90" y="2658461"/>
            <a:ext cx="1130160" cy="15997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46" y="4706900"/>
            <a:ext cx="2075723" cy="1556792"/>
          </a:xfrm>
          <a:prstGeom prst="rect">
            <a:avLst/>
          </a:prstGeom>
        </p:spPr>
      </p:pic>
      <p:sp>
        <p:nvSpPr>
          <p:cNvPr id="32" name="Marcador de contenido 2"/>
          <p:cNvSpPr txBox="1">
            <a:spLocks/>
          </p:cNvSpPr>
          <p:nvPr/>
        </p:nvSpPr>
        <p:spPr bwMode="auto">
          <a:xfrm>
            <a:off x="469876" y="3789040"/>
            <a:ext cx="5832648" cy="276197"/>
          </a:xfrm>
          <a:prstGeom prst="rect">
            <a:avLst/>
          </a:prstGeom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400" b="1" dirty="0">
                <a:solidFill>
                  <a:schemeClr val="tx1"/>
                </a:solidFill>
              </a:rPr>
              <a:t>PUNT LILA EN LES FESTES POPULARS DE LA CIUTAT</a:t>
            </a:r>
            <a:endParaRPr lang="ca-ES" sz="1400" b="1" dirty="0"/>
          </a:p>
        </p:txBody>
      </p:sp>
    </p:spTree>
    <p:extLst>
      <p:ext uri="{BB962C8B-B14F-4D97-AF65-F5344CB8AC3E}">
        <p14:creationId xmlns:p14="http://schemas.microsoft.com/office/powerpoint/2010/main" val="11018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1018201" y="896015"/>
            <a:ext cx="6480720" cy="981819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endParaRPr lang="ca-ES" sz="2200" b="1" i="1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ca-ES" sz="2200" b="1" i="1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OBJECTIU/OBJECTIUS DE L’ÀREA.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ca-ES" sz="2200" b="1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ca-ES" sz="22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896" y="5805264"/>
            <a:ext cx="1390008" cy="739952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7036"/>
              </p:ext>
            </p:extLst>
          </p:nvPr>
        </p:nvGraphicFramePr>
        <p:xfrm>
          <a:off x="2051721" y="434948"/>
          <a:ext cx="6595322" cy="4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5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420">
                <a:tc>
                  <a:txBody>
                    <a:bodyPr/>
                    <a:lstStyle/>
                    <a:p>
                      <a:pPr algn="r"/>
                      <a:r>
                        <a:rPr kumimoji="0" lang="ca-E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MISSIÓ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Resultado de imagen para mis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81" y="3658955"/>
            <a:ext cx="1907229" cy="19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30092" y="1988840"/>
            <a:ext cx="7272808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ca-ES" sz="1800" dirty="0"/>
              <a:t>Desenvolupar projectes i serveis encaminats a promoure estils de vida saludables i prevenir situacions de risc per a la salut, adreçats al conjunt de la ciutadania, i especialment, a infants, joves i les seves famílies, així com també als agents de salut comunitaris.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74393"/>
              </p:ext>
            </p:extLst>
          </p:nvPr>
        </p:nvGraphicFramePr>
        <p:xfrm>
          <a:off x="457200" y="726937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PROGRAMA</a:t>
                      </a:r>
                      <a:r>
                        <a:rPr lang="es-ES" sz="2000" baseline="0" dirty="0"/>
                        <a:t> NITS Q LLEIDA- </a:t>
                      </a:r>
                      <a:r>
                        <a:rPr lang="ca-ES" sz="1800" baseline="0" noProof="0" dirty="0"/>
                        <a:t>Accions de sensibilització</a:t>
                      </a:r>
                      <a:endParaRPr lang="ca-E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1865" y="1660318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Sota el lema </a:t>
            </a:r>
            <a:r>
              <a:rPr lang="ca-ES" sz="1200" b="1" dirty="0">
                <a:latin typeface="+mn-lt"/>
              </a:rPr>
              <a:t>“L’alcohol és responsabilitat de tothom”, </a:t>
            </a:r>
            <a:r>
              <a:rPr lang="ca-ES" sz="1200" dirty="0">
                <a:latin typeface="+mn-lt"/>
              </a:rPr>
              <a:t>es va realitzar una acció a la Plaça de la Paeria, conjuntament amb l’Associació d’alcohòlics rehabilitats de Lleida, per sensibilitzar a la població envers el consum d’alcohol i els riscos associats, i en especial al col·lectiu de joves.</a:t>
            </a: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En concret es va instal·lar un </a:t>
            </a:r>
            <a:r>
              <a:rPr lang="ca-ES" sz="1200" b="1" dirty="0">
                <a:latin typeface="+mn-lt"/>
              </a:rPr>
              <a:t>punt informatiu </a:t>
            </a:r>
            <a:r>
              <a:rPr lang="ca-ES" sz="1200" dirty="0">
                <a:latin typeface="+mn-lt"/>
              </a:rPr>
              <a:t>dirigit a la ciutadania en general i es va realitzar una dinàmica per a joves que transitaven pel carrer, organitzada per l’equip de joves voluntaris Nits Q.</a:t>
            </a: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També es va convocar un </a:t>
            </a:r>
            <a:r>
              <a:rPr lang="ca-ES" sz="1200" b="1" dirty="0">
                <a:latin typeface="+mn-lt"/>
              </a:rPr>
              <a:t>Concurs de còctels sense alcohol </a:t>
            </a:r>
            <a:r>
              <a:rPr lang="ca-ES" sz="1200" dirty="0">
                <a:latin typeface="+mn-lt"/>
              </a:rPr>
              <a:t>per alumnat de centres educatius i famílies. Es van presentar 11 còctels i els guanyadors va ser COLIMAN i MIJARE-MJP que van obtenir entrades per a un  espectacle de la Llotja i un altre de l’Auditori.</a:t>
            </a:r>
          </a:p>
          <a:p>
            <a:pPr algn="just"/>
            <a:endParaRPr lang="ca-ES" sz="1200" dirty="0">
              <a:latin typeface="+mn-lt"/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 bwMode="auto">
          <a:xfrm>
            <a:off x="411865" y="1273251"/>
            <a:ext cx="6840760" cy="382587"/>
          </a:xfrm>
          <a:prstGeom prst="rect">
            <a:avLst/>
          </a:prstGeom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600" b="1" dirty="0">
                <a:solidFill>
                  <a:schemeClr val="tx1"/>
                </a:solidFill>
              </a:rPr>
              <a:t>CELEBRACIÓ DEL DIA MUNDIAL SENSE ALCOHOL – 15 DE NOVEMBRE</a:t>
            </a:r>
            <a:endParaRPr lang="ca-ES" sz="5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ca-ES" sz="5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5" y="1388977"/>
            <a:ext cx="1409462" cy="154518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00" y="4957462"/>
            <a:ext cx="2178703" cy="163402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" y="4727039"/>
            <a:ext cx="2119314" cy="1589486"/>
          </a:xfrm>
          <a:prstGeom prst="rect">
            <a:avLst/>
          </a:prstGeom>
        </p:spPr>
      </p:pic>
      <p:graphicFrame>
        <p:nvGraphicFramePr>
          <p:cNvPr id="2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92687"/>
              </p:ext>
            </p:extLst>
          </p:nvPr>
        </p:nvGraphicFramePr>
        <p:xfrm>
          <a:off x="4201024" y="4086528"/>
          <a:ext cx="967486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078742" y="3198398"/>
            <a:ext cx="2843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El programa </a:t>
            </a:r>
            <a:r>
              <a:rPr lang="ca-ES" sz="1200" dirty="0" err="1">
                <a:latin typeface="+mn-lt"/>
              </a:rPr>
              <a:t>InfoK</a:t>
            </a:r>
            <a:r>
              <a:rPr lang="ca-ES" sz="1200" dirty="0">
                <a:latin typeface="+mn-lt"/>
              </a:rPr>
              <a:t>  de TV3 va gravar el reportatge </a:t>
            </a:r>
            <a:r>
              <a:rPr lang="ca-ES" sz="1200" b="1" dirty="0">
                <a:latin typeface="+mn-lt"/>
              </a:rPr>
              <a:t>Què en sabeu, de l’alcohol?</a:t>
            </a:r>
            <a:r>
              <a:rPr lang="ca-ES" sz="1200" dirty="0">
                <a:latin typeface="+mn-lt"/>
              </a:rPr>
              <a:t> amb alumnat de 2n ESO de l’IES Josep Lladonosa en relació al programa educatiu Órdago que treballen a l’aula. </a:t>
            </a:r>
          </a:p>
        </p:txBody>
      </p:sp>
      <p:pic>
        <p:nvPicPr>
          <p:cNvPr id="3" name="Imagen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08845"/>
            <a:ext cx="2252000" cy="13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23894"/>
            <a:ext cx="2016224" cy="151216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6678"/>
              </p:ext>
            </p:extLst>
          </p:nvPr>
        </p:nvGraphicFramePr>
        <p:xfrm>
          <a:off x="457200" y="726937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PROGRAMA</a:t>
                      </a:r>
                      <a:r>
                        <a:rPr lang="es-ES" sz="2000" baseline="0" dirty="0"/>
                        <a:t> NITS Q LLEIDA- </a:t>
                      </a:r>
                      <a:r>
                        <a:rPr lang="ca-ES" sz="1800" baseline="0" noProof="0" dirty="0"/>
                        <a:t>Accions de sensibilització</a:t>
                      </a:r>
                      <a:endParaRPr lang="ca-E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2304" y="2048304"/>
            <a:ext cx="5985239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300" dirty="0">
                <a:latin typeface="+mn-lt"/>
              </a:rPr>
              <a:t>En motiu de la commeració d’aquestes dues dates senyalades a nivell mundial i a través de les activitats organitzades per la Regidoria de Joventut, Nits Q es va sumar a aquestes iniciativa vinculades a l’eix de perspectiva de gènere que es desenvolupa des del programa. </a:t>
            </a:r>
          </a:p>
          <a:p>
            <a:pPr algn="just"/>
            <a:endParaRPr lang="ca-ES" sz="1300" dirty="0">
              <a:latin typeface="+mn-lt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345086" y="1342692"/>
            <a:ext cx="8033251" cy="382587"/>
          </a:xfrm>
          <a:prstGeom prst="rect">
            <a:avLst/>
          </a:prstGeom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600" b="1" dirty="0">
                <a:solidFill>
                  <a:schemeClr val="tx1"/>
                </a:solidFill>
              </a:rPr>
              <a:t>CELEBRACIÓ DEL DIA MUNDIAL DE LES DONES – 8 DE MARÇ</a:t>
            </a:r>
            <a:endParaRPr lang="ca-ES" sz="5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ca-ES" sz="5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79" y="4164496"/>
            <a:ext cx="1803648" cy="13527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99" y="2935045"/>
            <a:ext cx="1803648" cy="1352736"/>
          </a:xfrm>
          <a:prstGeom prst="rect">
            <a:avLst/>
          </a:prstGeom>
        </p:spPr>
      </p:pic>
      <p:graphicFrame>
        <p:nvGraphicFramePr>
          <p:cNvPr id="2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2546"/>
              </p:ext>
            </p:extLst>
          </p:nvPr>
        </p:nvGraphicFramePr>
        <p:xfrm>
          <a:off x="1964471" y="3982419"/>
          <a:ext cx="2006600" cy="84051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3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872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7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8 març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7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25 novembre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Marcador de contenido 2"/>
          <p:cNvSpPr txBox="1">
            <a:spLocks/>
          </p:cNvSpPr>
          <p:nvPr/>
        </p:nvSpPr>
        <p:spPr bwMode="auto">
          <a:xfrm>
            <a:off x="352304" y="1632107"/>
            <a:ext cx="8263570" cy="382587"/>
          </a:xfrm>
          <a:prstGeom prst="rect">
            <a:avLst/>
          </a:prstGeom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600" b="1" dirty="0">
                <a:solidFill>
                  <a:schemeClr val="tx1"/>
                </a:solidFill>
              </a:rPr>
              <a:t>CELEBRACIÓ DEL DIA MUNDIAL CONTRA LA VIOLÈNCIA MASCLISTA– 25 DE NOVEMBRE</a:t>
            </a:r>
            <a:endParaRPr lang="ca-ES" sz="5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ca-ES" sz="5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" y="5199144"/>
            <a:ext cx="1763688" cy="13227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27" y="5151277"/>
            <a:ext cx="1763688" cy="132276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2304" y="2970820"/>
            <a:ext cx="43310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dirty="0">
                <a:latin typeface="+mn-lt"/>
              </a:rPr>
              <a:t>En concret es van instal·lar  </a:t>
            </a:r>
            <a:r>
              <a:rPr lang="ca-ES" sz="1300" b="1" dirty="0">
                <a:latin typeface="+mn-lt"/>
              </a:rPr>
              <a:t>Punts informatius </a:t>
            </a:r>
            <a:r>
              <a:rPr lang="ca-ES" sz="1300" dirty="0">
                <a:latin typeface="+mn-lt"/>
              </a:rPr>
              <a:t>dirigits als i les joves que van acudir a les activitats i es va repartir material informatiu i de sensibilització de la campanya “Més bon tracte”.</a:t>
            </a:r>
          </a:p>
          <a:p>
            <a:endParaRPr lang="ca-E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73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59328"/>
              </p:ext>
            </p:extLst>
          </p:nvPr>
        </p:nvGraphicFramePr>
        <p:xfrm>
          <a:off x="457200" y="726937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ca-ES" sz="2000" dirty="0"/>
                        <a:t>PLANET</a:t>
                      </a:r>
                      <a:r>
                        <a:rPr lang="ca-ES" sz="2000" baseline="0" dirty="0"/>
                        <a:t> YOUTH</a:t>
                      </a:r>
                      <a:endParaRPr lang="ca-E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38006"/>
            <a:ext cx="1278632" cy="958974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2256210" y="1433044"/>
            <a:ext cx="5883178" cy="137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ca-ES" sz="1400" b="1" dirty="0"/>
              <a:t>Nou model d’intervenció basat en l’evidència per a la prevenció primària del consum de substàncies en el col·lectiu de joves.</a:t>
            </a:r>
          </a:p>
          <a:p>
            <a:pPr marL="0" indent="0" algn="just">
              <a:buNone/>
            </a:pPr>
            <a:r>
              <a:rPr lang="ca-ES" sz="1400" dirty="0"/>
              <a:t>L’objectiu és generar factors de protecció ambiental en el entorn proper on es desenvolupen els i les joves, a través del treball comunitari i la implicació d’un equip format per investigadors/es, representants polítics, tècnics/</a:t>
            </a:r>
            <a:r>
              <a:rPr lang="ca-ES" sz="1400" dirty="0" err="1"/>
              <a:t>ques</a:t>
            </a:r>
            <a:r>
              <a:rPr lang="ca-ES" sz="1400" dirty="0"/>
              <a:t> municipals i agents del territori que promouen accions per la població jove. El punt d’inici d’implementació d’aquest model és la diagnosi de la situació dels joves en temes de salut i benestar. </a:t>
            </a:r>
          </a:p>
          <a:p>
            <a:pPr marL="0" indent="0" algn="just">
              <a:buFont typeface="Arial" charset="0"/>
              <a:buNone/>
            </a:pPr>
            <a:endParaRPr lang="ca-ES" sz="14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618099" y="3429000"/>
            <a:ext cx="7524566" cy="20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ca-ES" sz="1300" dirty="0"/>
              <a:t>Projecte a nivell internacional on participen més de 20 països. </a:t>
            </a:r>
            <a:r>
              <a:rPr lang="ca-ES" sz="1300" dirty="0">
                <a:hlinkClick r:id="rId4"/>
              </a:rPr>
              <a:t>www.planetyouth.org</a:t>
            </a:r>
            <a:r>
              <a:rPr lang="ca-ES" sz="1300" dirty="0"/>
              <a:t> </a:t>
            </a:r>
          </a:p>
          <a:p>
            <a:pPr marL="0" indent="0" algn="just">
              <a:buFont typeface="Arial" charset="0"/>
              <a:buNone/>
            </a:pPr>
            <a:r>
              <a:rPr lang="ca-ES" sz="1300" dirty="0"/>
              <a:t>A Catalunya es treballa conjuntament amb els municipis de Tarragona i Castellar del Vallès i les Universitats de Lleida, Manresa i Rovira i Virgili de Tarragona.   A Lleida en concret amb la Càtedra de Desenvolupament i Organitzacions de Territoris Saludables-DOTS</a:t>
            </a:r>
          </a:p>
          <a:p>
            <a:pPr marL="0" indent="0" algn="just">
              <a:buFont typeface="Arial" charset="0"/>
              <a:buNone/>
            </a:pPr>
            <a:endParaRPr lang="ca-ES" sz="500" dirty="0"/>
          </a:p>
          <a:p>
            <a:pPr marL="0" indent="0" algn="just">
              <a:buFont typeface="Arial" charset="0"/>
              <a:buNone/>
            </a:pPr>
            <a:r>
              <a:rPr lang="ca-ES" sz="1300" dirty="0"/>
              <a:t>Aquest 2019 s’ha fer la diagnosi a través d’un qüestionari que s’ha passat a través dels centres educatius a joves que cursaven 4t d’ESO, 1r BATX i 1r CF amb una </a:t>
            </a:r>
            <a:r>
              <a:rPr lang="ca-ES" sz="1300" b="1" dirty="0"/>
              <a:t>mostra de 1378 joves</a:t>
            </a:r>
            <a:r>
              <a:rPr lang="ca-ES" sz="1300" dirty="0"/>
              <a:t>.</a:t>
            </a:r>
          </a:p>
          <a:p>
            <a:pPr marL="0" indent="0" algn="just">
              <a:buFont typeface="Arial" charset="0"/>
              <a:buNone/>
            </a:pPr>
            <a:endParaRPr lang="ca-ES" sz="500" dirty="0"/>
          </a:p>
          <a:p>
            <a:pPr marL="0" indent="0" algn="just">
              <a:buFont typeface="Arial" charset="0"/>
              <a:buNone/>
            </a:pPr>
            <a:r>
              <a:rPr lang="ca-ES" sz="1300" dirty="0"/>
              <a:t>Els resultats obtinguts serviran per definir estratègies de treball transversal en el territori.</a:t>
            </a:r>
          </a:p>
        </p:txBody>
      </p:sp>
    </p:spTree>
    <p:extLst>
      <p:ext uri="{BB962C8B-B14F-4D97-AF65-F5344CB8AC3E}">
        <p14:creationId xmlns:p14="http://schemas.microsoft.com/office/powerpoint/2010/main" val="167074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41443"/>
              </p:ext>
            </p:extLst>
          </p:nvPr>
        </p:nvGraphicFramePr>
        <p:xfrm>
          <a:off x="445774" y="814015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ca-ES" sz="2000" noProof="0" dirty="0"/>
                        <a:t>TALLERS</a:t>
                      </a:r>
                      <a:r>
                        <a:rPr lang="ca-ES" sz="2000" baseline="0" noProof="0" dirty="0"/>
                        <a:t> FORMATIUS A JOVES I AGENTS DEL L’OCI NOCTURN</a:t>
                      </a:r>
                      <a:endParaRPr lang="ca-E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462921" y="1363184"/>
            <a:ext cx="8136904" cy="300312"/>
          </a:xfr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a-ES" sz="1400" b="1" dirty="0"/>
              <a:t>TALLER: “ Mites sobre l’alcohol, tabac i cànnabis”</a:t>
            </a:r>
            <a:endParaRPr lang="ca-ES" sz="400" b="1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 bwMode="auto">
          <a:xfrm>
            <a:off x="431813" y="2939635"/>
            <a:ext cx="8175769" cy="30515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400" b="1" dirty="0">
                <a:solidFill>
                  <a:schemeClr val="tx1"/>
                </a:solidFill>
              </a:rPr>
              <a:t>TALLER: “Dispensació responsable d’alcohol i protocol d’actuació davant la detecció d’agressions sexistes”</a:t>
            </a:r>
          </a:p>
          <a:p>
            <a:pPr marL="0" indent="0">
              <a:buFont typeface="Arial" charset="0"/>
              <a:buNone/>
            </a:pPr>
            <a:endParaRPr lang="ca-ES" sz="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79551" y="3344143"/>
            <a:ext cx="83736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Activitat formativa per a persones que gestionen barres durant les festes populars de la ciutat i per donar a conèixer la normativa en relació a la venda de begudes alcohòliques, sensibilitzar sobre el consum d’alcohol i dispensació responsable en festes populars. Sessió lligada a l’autorització per gestionar barres durant les festes de la ciutat de la Regidoria de Cultura.</a:t>
            </a:r>
          </a:p>
          <a:p>
            <a:endParaRPr lang="ca-ES" sz="600" dirty="0">
              <a:latin typeface="+mn-lt"/>
            </a:endParaRPr>
          </a:p>
          <a:p>
            <a:r>
              <a:rPr lang="ca-ES" sz="1200" b="1" dirty="0">
                <a:latin typeface="+mn-lt"/>
              </a:rPr>
              <a:t>Total participants: 108 persones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71802" y="1728971"/>
            <a:ext cx="839734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200" dirty="0">
                <a:latin typeface="+mn-lt"/>
              </a:rPr>
              <a:t>Accions de promoció de la salut per a </a:t>
            </a:r>
            <a:r>
              <a:rPr lang="ca-ES" sz="1200" b="1" dirty="0">
                <a:latin typeface="+mn-lt"/>
              </a:rPr>
              <a:t>joves d’espais educatius no formals </a:t>
            </a:r>
            <a:r>
              <a:rPr lang="ca-ES" sz="1200" dirty="0">
                <a:latin typeface="+mn-lt"/>
              </a:rPr>
              <a:t>amb l’objectiu de fer prevenció dels primers consums de drogues vinculats al seu lleure. Sessions molt lligades a les activitats educatives que realitzen tècnics/</a:t>
            </a:r>
            <a:r>
              <a:rPr lang="ca-ES" sz="1200" dirty="0" err="1">
                <a:latin typeface="+mn-lt"/>
              </a:rPr>
              <a:t>ques</a:t>
            </a:r>
            <a:r>
              <a:rPr lang="ca-ES" sz="1200" dirty="0">
                <a:latin typeface="+mn-lt"/>
              </a:rPr>
              <a:t> municipals amb joves de la ciutat i també d’altres professionals d’entitats que treballen amb el col·lectiu de joves.</a:t>
            </a:r>
          </a:p>
          <a:p>
            <a:pPr>
              <a:spcAft>
                <a:spcPts val="600"/>
              </a:spcAft>
            </a:pPr>
            <a:r>
              <a:rPr lang="ca-ES" sz="1200" dirty="0">
                <a:latin typeface="+mn-lt"/>
              </a:rPr>
              <a:t>S’han fet un total de 4 grups. </a:t>
            </a:r>
            <a:r>
              <a:rPr lang="ca-ES" sz="1200" b="1" dirty="0">
                <a:latin typeface="+mn-lt"/>
              </a:rPr>
              <a:t>Persones participants: 42 persones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431813" y="4448024"/>
            <a:ext cx="8175769" cy="30515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400" b="1" dirty="0">
                <a:solidFill>
                  <a:schemeClr val="tx1"/>
                </a:solidFill>
              </a:rPr>
              <a:t>Formació en Dispensació responsable d’alcohol per professionals del sector de l’oci nocturn</a:t>
            </a:r>
            <a:endParaRPr lang="ca-ES" sz="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9551" y="4852532"/>
            <a:ext cx="83736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Formació  per a  professionals del sector de l’oci nocturn que gestionen locals d’oci o estan a la barra atenent a clients. Formació contínua que es realitza anualment amb la col·laboració de la Subdirecció General de drogodependències del Departament de salut de la Generalitat de Catalunya</a:t>
            </a:r>
          </a:p>
          <a:p>
            <a:endParaRPr lang="ca-ES" sz="600" dirty="0">
              <a:latin typeface="+mn-lt"/>
            </a:endParaRPr>
          </a:p>
          <a:p>
            <a:r>
              <a:rPr lang="ca-ES" sz="1200" b="1" dirty="0">
                <a:latin typeface="+mn-lt"/>
              </a:rPr>
              <a:t>Total participants: 24 persones</a:t>
            </a:r>
          </a:p>
        </p:txBody>
      </p:sp>
    </p:spTree>
    <p:extLst>
      <p:ext uri="{BB962C8B-B14F-4D97-AF65-F5344CB8AC3E}">
        <p14:creationId xmlns:p14="http://schemas.microsoft.com/office/powerpoint/2010/main" val="187758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75113"/>
              </p:ext>
            </p:extLst>
          </p:nvPr>
        </p:nvGraphicFramePr>
        <p:xfrm>
          <a:off x="457200" y="798945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ca-ES" sz="2000" dirty="0"/>
                        <a:t>INFORMACIÓ</a:t>
                      </a:r>
                      <a:r>
                        <a:rPr lang="ca-ES" sz="2000" baseline="0" dirty="0"/>
                        <a:t> A LA CIUTADANIA</a:t>
                      </a:r>
                      <a:endParaRPr lang="ca-E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44624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5. ÀMBIT TREBALL COMUNITARI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413463" y="1411126"/>
            <a:ext cx="8408607" cy="382587"/>
          </a:xfrm>
          <a:prstGeom prst="rect">
            <a:avLst/>
          </a:prstGeom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500" b="1" dirty="0">
                <a:solidFill>
                  <a:schemeClr val="tx1"/>
                </a:solidFill>
              </a:rPr>
              <a:t>GUIA DE RECURSOS DE PROMOCIÓ DE LA SALUT A LA CIUTAT DE LLEIDA</a:t>
            </a:r>
          </a:p>
          <a:p>
            <a:pPr marL="0" indent="0">
              <a:buFont typeface="Arial" charset="0"/>
              <a:buNone/>
            </a:pPr>
            <a:endParaRPr lang="ca-ES" sz="1500" b="1" dirty="0"/>
          </a:p>
        </p:txBody>
      </p:sp>
      <p:pic>
        <p:nvPicPr>
          <p:cNvPr id="16" name="Imagen 1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37" y="2061494"/>
            <a:ext cx="3816424" cy="3021017"/>
          </a:xfrm>
          <a:prstGeom prst="rect">
            <a:avLst/>
          </a:prstGeom>
          <a:ln w="19050">
            <a:solidFill>
              <a:srgbClr val="C02208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429723" y="1715088"/>
            <a:ext cx="36810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La Guia de Recursos és un cercador que permet accedir a la informació segons diversos criteris i que ajuden a acotar el resultat de la cerca. Està estructurat en funció d’aquí s’adreça el recurs, els àmbits en els quals es desenvolupa, la temàtica i la tipologia.</a:t>
            </a:r>
          </a:p>
          <a:p>
            <a:pPr algn="just"/>
            <a:endParaRPr lang="ca-ES" sz="3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Aquest catàleg permet conèixer recursos que faciliten la planificació i desenvolupament de programes en temes de salut en diversos àmbits, sobretot en el sector educatiu i de lleure,  i orientar a determinats col·lectius i/o persones davant  diverses situacions relacionades amb la salut, i poder accedir al recurs més adequat.</a:t>
            </a:r>
          </a:p>
          <a:p>
            <a:pPr algn="just"/>
            <a:endParaRPr lang="ca-ES" sz="7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Es tracta d’un espai accessible i viu que s’anirà actualitzant periòdicament i que permet noves aportacions per part de les administracions, entitats i associacions de la ciutat que puguin generar nous recursos o que modifiquin els que gestionen actualment. </a:t>
            </a:r>
          </a:p>
          <a:p>
            <a:pPr algn="just"/>
            <a:endParaRPr lang="ca-ES" sz="8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Actualment hi ha un total de 100 recursos disponibles al cercador facilitats per 30 agents de la ciutat.  </a:t>
            </a:r>
          </a:p>
          <a:p>
            <a:pPr algn="just"/>
            <a:endParaRPr lang="ca-ES" sz="1200" dirty="0">
              <a:latin typeface="+mn-lt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61820"/>
              </p:ext>
            </p:extLst>
          </p:nvPr>
        </p:nvGraphicFramePr>
        <p:xfrm>
          <a:off x="1187230" y="5824643"/>
          <a:ext cx="2166013" cy="32110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6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baseline="0" dirty="0">
                          <a:solidFill>
                            <a:schemeClr val="tx1"/>
                          </a:solidFill>
                        </a:rPr>
                        <a:t>VISITES PÀGINA WEB</a:t>
                      </a:r>
                      <a:endParaRPr lang="ca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200" b="0" dirty="0">
                          <a:solidFill>
                            <a:schemeClr val="tx1"/>
                          </a:solidFill>
                        </a:rPr>
                        <a:t>662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19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graphicFrame>
        <p:nvGraphicFramePr>
          <p:cNvPr id="10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705352"/>
              </p:ext>
            </p:extLst>
          </p:nvPr>
        </p:nvGraphicFramePr>
        <p:xfrm>
          <a:off x="654549" y="1124744"/>
          <a:ext cx="8093915" cy="254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3715"/>
            <a:ext cx="2425968" cy="18194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54549" y="3921611"/>
            <a:ext cx="7484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latin typeface="+mn-lt"/>
              </a:rPr>
              <a:t>S’ha creat dins la Taula Intersectorial, </a:t>
            </a:r>
            <a:r>
              <a:rPr lang="ca-ES" sz="1400" i="1" u="sng" dirty="0">
                <a:latin typeface="+mn-lt"/>
              </a:rPr>
              <a:t>l’</a:t>
            </a:r>
            <a:r>
              <a:rPr lang="ca-ES" sz="1400" b="1" i="1" u="sng" dirty="0">
                <a:latin typeface="+mn-lt"/>
              </a:rPr>
              <a:t>Observatori Joves Salut i Benestar </a:t>
            </a:r>
            <a:r>
              <a:rPr lang="ca-ES" sz="1400" dirty="0">
                <a:latin typeface="+mn-lt"/>
              </a:rPr>
              <a:t>per facilitar dades reals i continuades envers els hàbits de salut dels adolescents i  joves, lligat a la implementació del projecte Planet Youth a la ciutat. Aquest treball es fa amb un conveni de col·laboració entre l’Ajuntament i la Universitat de Lleida a través de la Càtedra DOTS-Desenvolupament i organitzacions territorials saludables.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69388"/>
            <a:ext cx="1927371" cy="15024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93" y="5499471"/>
            <a:ext cx="1224136" cy="958021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EAF12C47-F544-43BB-B86A-6C397EDA8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2849"/>
              </p:ext>
            </p:extLst>
          </p:nvPr>
        </p:nvGraphicFramePr>
        <p:xfrm>
          <a:off x="2393929" y="419280"/>
          <a:ext cx="60665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6503">
                  <a:extLst>
                    <a:ext uri="{9D8B030D-6E8A-4147-A177-3AD203B41FA5}">
                      <a16:colId xmlns:a16="http://schemas.microsoft.com/office/drawing/2014/main" val="2205436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a-ES" sz="1800" b="1" dirty="0"/>
                        <a:t>6. ÀMBIT TREBALL AMB XARXA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8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08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graphicFrame>
        <p:nvGraphicFramePr>
          <p:cNvPr id="13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4006"/>
              </p:ext>
            </p:extLst>
          </p:nvPr>
        </p:nvGraphicFramePr>
        <p:xfrm>
          <a:off x="323528" y="90872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58860"/>
            <a:ext cx="1440458" cy="6148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4" y="1628800"/>
            <a:ext cx="1404627" cy="9358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3861048"/>
            <a:ext cx="576064" cy="49685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AA1EDF5-CDDD-477E-802B-F80033EFA9FF}"/>
              </a:ext>
            </a:extLst>
          </p:cNvPr>
          <p:cNvSpPr/>
          <p:nvPr/>
        </p:nvSpPr>
        <p:spPr>
          <a:xfrm>
            <a:off x="4572000" y="302285"/>
            <a:ext cx="376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6. ÀMBIT TREBALL AMB XARXA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67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9149" y="938281"/>
            <a:ext cx="8240170" cy="297159"/>
          </a:xfr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a-ES" sz="1600" b="1" dirty="0"/>
              <a:t>SUBVENCIONS:</a:t>
            </a:r>
          </a:p>
          <a:p>
            <a:pPr marL="0" indent="0">
              <a:buNone/>
            </a:pPr>
            <a:endParaRPr lang="ca-ES" sz="500" b="1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457200" y="4768489"/>
            <a:ext cx="8240170" cy="288032"/>
          </a:xfrm>
          <a:prstGeom prst="rect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sz="1600" b="1" dirty="0"/>
              <a:t>CESSIÓ D’ESPAIS:</a:t>
            </a:r>
          </a:p>
          <a:p>
            <a:pPr marL="0" indent="0">
              <a:buFont typeface="Arial" charset="0"/>
              <a:buNone/>
            </a:pPr>
            <a:endParaRPr lang="ca-ES" sz="5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58439" y="1709514"/>
            <a:ext cx="8238931" cy="2693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300" b="1" dirty="0">
                <a:latin typeface="+mn-lt"/>
              </a:rPr>
              <a:t>Associació Antisida de Lleida: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L12 - 5.899,26€ per a programes de prevenció adreçats al col·lectiu de joves i sensibilització a la ciutadania.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L10E - 9.839,39€ en concepte de provisió de béns i serveis de primera necessitat de les persones amb risc d’exclusió social.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L26 - 3.450€ en concepte de projecte d’autogestió alimentària per a persones amb risc d’exclusió social.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8.451,32€ en concepte de subvenció nominativa que té per objectiu el funcionament del Punt d’Atenció Únic i el servei de promoció social adreçat a les treballadores sexuals.</a:t>
            </a:r>
          </a:p>
          <a:p>
            <a:r>
              <a:rPr lang="ca-ES" sz="1300" b="1" dirty="0">
                <a:latin typeface="+mn-lt"/>
              </a:rPr>
              <a:t>Associació d’Alcohòlics Rehabilitats de Lleida ARLLE i Associació Catalana de Jugadors d’Atzar Rehabilitats ACJAR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L12 - 1.581,22€ per a programes de prevenció i sensibilització en l’àmbit de l’alcoholisme i el joc patològic.</a:t>
            </a:r>
          </a:p>
          <a:p>
            <a:r>
              <a:rPr lang="ca-ES" sz="1300" b="1" dirty="0">
                <a:latin typeface="+mn-lt"/>
              </a:rPr>
              <a:t>Agrupa’t: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L12 - 780,52€ per un programa de promoció de la salut per als seus usuaris/es.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L10 - 7.326,88€ per un projecte d’ocupació i organització del temps lliure.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300" dirty="0">
                <a:latin typeface="+mn-lt"/>
              </a:rPr>
              <a:t>L10E – 578,79€ per un projecte de cafè-calor i cuina saludable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6825" y="5613958"/>
            <a:ext cx="7033211" cy="692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300" b="1" dirty="0">
                <a:latin typeface="+mn-lt"/>
              </a:rPr>
              <a:t>FAVLL, ACJAR i ARLLE: </a:t>
            </a:r>
            <a:r>
              <a:rPr lang="ca-ES" sz="1300" dirty="0">
                <a:latin typeface="+mn-lt"/>
              </a:rPr>
              <a:t>Cessió d’un despatx a la 2a planta de l’edifici de la Plaça de Sant Llorenç i d’una sala per fer tallers.</a:t>
            </a:r>
          </a:p>
          <a:p>
            <a:r>
              <a:rPr lang="ca-ES" sz="1300" b="1" dirty="0">
                <a:latin typeface="+mn-lt"/>
              </a:rPr>
              <a:t>AGRUPA’T: </a:t>
            </a:r>
            <a:r>
              <a:rPr lang="ca-ES" sz="1300" dirty="0">
                <a:latin typeface="+mn-lt"/>
              </a:rPr>
              <a:t>Cessió  d’un despatx a la 3a planta de l’edifici de la Plaça Sant Llorenç.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8817" y="1199568"/>
            <a:ext cx="82234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latin typeface="+mn-lt"/>
              </a:rPr>
              <a:t>Concessió d’ajuts a entitats vinculades a l’àrea a través de les diferents línies de convocatòria de subvenció per a projectes diversos.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7200" y="5086364"/>
            <a:ext cx="816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dirty="0">
                <a:latin typeface="+mn-lt"/>
              </a:rPr>
              <a:t>Cessió d’espais municipals a les entitats de la ciutat que no disposen d’infraestructura pròpia on poder desenvolupar les seves activitats.</a:t>
            </a:r>
          </a:p>
          <a:p>
            <a:pPr algn="just"/>
            <a:endParaRPr lang="ca-ES" sz="1400" dirty="0">
              <a:latin typeface="+mn-lt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1A62266-D249-4992-AB2A-E7BA00021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41042"/>
              </p:ext>
            </p:extLst>
          </p:nvPr>
        </p:nvGraphicFramePr>
        <p:xfrm>
          <a:off x="2527911" y="2690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15171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a-ES" sz="1800" b="1" dirty="0"/>
                        <a:t>7. ÀMBIT SUPORT A ENTITATS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617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sz="2400" b="1" dirty="0"/>
              <a:t>DADES </a:t>
            </a:r>
            <a:r>
              <a:rPr lang="es-ES" sz="2400" b="1"/>
              <a:t>DE CONTACTE</a:t>
            </a:r>
            <a:endParaRPr lang="es-ES" sz="2400" b="1" dirty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 algn="ctr">
              <a:buNone/>
            </a:pPr>
            <a:endParaRPr lang="ca-ES" sz="2200" b="1" dirty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ca-ES" sz="22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ca-ES" sz="22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ca-ES" sz="22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ca-ES" sz="22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ca-ES" sz="22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ca-ES" sz="2200" dirty="0">
                <a:solidFill>
                  <a:srgbClr val="0070C0"/>
                </a:solidFill>
                <a:ea typeface="+mj-ea"/>
                <a:cs typeface="+mj-cs"/>
              </a:rPr>
              <a:t>prevencioaddiccions@paeria.cat</a:t>
            </a:r>
            <a:endParaRPr lang="es-ES" sz="2200" dirty="0">
              <a:solidFill>
                <a:srgbClr val="0070C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8" y="5877272"/>
            <a:ext cx="1475099" cy="73424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92949"/>
              </p:ext>
            </p:extLst>
          </p:nvPr>
        </p:nvGraphicFramePr>
        <p:xfrm>
          <a:off x="1691680" y="1988840"/>
          <a:ext cx="5928320" cy="169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r>
                        <a:rPr lang="es-ES" dirty="0"/>
                        <a:t>REGIDORIA DE POLÍTIQUES PER ALS DRETS SOCIALS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ÀREA DE PREVENCIÓ I INTERVENCIÓ</a:t>
                      </a:r>
                      <a:r>
                        <a:rPr lang="es-ES" baseline="0" dirty="0"/>
                        <a:t> EN ADDICCIONS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/>
                        <a:t>C/ TALLADA 32-34, 2a planta</a:t>
                      </a:r>
                    </a:p>
                    <a:p>
                      <a:pPr algn="ctr"/>
                      <a:r>
                        <a:rPr lang="es-ES" baseline="0" dirty="0"/>
                        <a:t>Telf. 973 700631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204167"/>
              </p:ext>
            </p:extLst>
          </p:nvPr>
        </p:nvGraphicFramePr>
        <p:xfrm>
          <a:off x="1691680" y="307504"/>
          <a:ext cx="72831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kumimoji="0" lang="es-E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IMPACTE DE L’ÀREA EN LA POBLACIÓ</a:t>
                      </a:r>
                      <a:endParaRPr lang="es-E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032799"/>
            <a:ext cx="1390008" cy="59746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7584" y="9087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DADES DE POBLACIÓ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E26910-CC63-419B-B0AE-B0A368528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12321"/>
              </p:ext>
            </p:extLst>
          </p:nvPr>
        </p:nvGraphicFramePr>
        <p:xfrm>
          <a:off x="1221323" y="1422069"/>
          <a:ext cx="6752923" cy="1045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90078">
                  <a:extLst>
                    <a:ext uri="{9D8B030D-6E8A-4147-A177-3AD203B41FA5}">
                      <a16:colId xmlns:a16="http://schemas.microsoft.com/office/drawing/2014/main" val="279979349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830973978"/>
                    </a:ext>
                  </a:extLst>
                </a:gridCol>
                <a:gridCol w="2198549">
                  <a:extLst>
                    <a:ext uri="{9D8B030D-6E8A-4147-A177-3AD203B41FA5}">
                      <a16:colId xmlns:a16="http://schemas.microsoft.com/office/drawing/2014/main" val="3727559787"/>
                    </a:ext>
                  </a:extLst>
                </a:gridCol>
              </a:tblGrid>
              <a:tr h="227900">
                <a:tc>
                  <a:txBody>
                    <a:bodyPr/>
                    <a:lstStyle/>
                    <a:p>
                      <a:r>
                        <a:rPr lang="es-ES" sz="1200" dirty="0"/>
                        <a:t>POBLACIÓ TOTAL A LLEIDA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PERSONES, FAMILIES  O INFANTS…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% PERSONES ATESES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751031"/>
                  </a:ext>
                </a:extLst>
              </a:tr>
              <a:tr h="770920">
                <a:tc>
                  <a:txBody>
                    <a:bodyPr/>
                    <a:lstStyle/>
                    <a:p>
                      <a:r>
                        <a:rPr lang="es-ES" sz="1400" b="1" dirty="0"/>
                        <a:t>138.956 </a:t>
                      </a:r>
                      <a:r>
                        <a:rPr lang="es-ES" sz="1400" b="0" dirty="0"/>
                        <a:t>habitants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19.193</a:t>
                      </a:r>
                      <a:r>
                        <a:rPr lang="es-ES" sz="1400" dirty="0"/>
                        <a:t> infants i joves 8-20 anys</a:t>
                      </a:r>
                    </a:p>
                    <a:p>
                      <a:r>
                        <a:rPr lang="es-ES" sz="1400" b="1" dirty="0"/>
                        <a:t>9.892</a:t>
                      </a:r>
                      <a:r>
                        <a:rPr lang="es-ES" sz="1400" dirty="0"/>
                        <a:t> nois i </a:t>
                      </a:r>
                      <a:r>
                        <a:rPr lang="es-ES" sz="1400" b="1" dirty="0"/>
                        <a:t>9.301</a:t>
                      </a:r>
                      <a:r>
                        <a:rPr lang="es-ES" sz="1400" dirty="0"/>
                        <a:t> noies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52.740</a:t>
                      </a:r>
                      <a:r>
                        <a:rPr lang="es-ES" sz="1400" dirty="0"/>
                        <a:t> famílies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10.624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joves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(55%)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3.044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famílies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41912"/>
                  </a:ext>
                </a:extLst>
              </a:tr>
            </a:tbl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9896976"/>
              </p:ext>
            </p:extLst>
          </p:nvPr>
        </p:nvGraphicFramePr>
        <p:xfrm>
          <a:off x="1221323" y="4581128"/>
          <a:ext cx="6091590" cy="185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27584" y="4101443"/>
            <a:ext cx="59046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ca-ES" sz="1700" dirty="0"/>
              <a:t>Les línies d’intervenció que desenvolupa l’àrea són: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40504" y="2762873"/>
            <a:ext cx="7694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latin typeface="+mn-lt"/>
              </a:rPr>
              <a:t>L’Àrea de prevenció i intervenció en addiccions realitza un acompanyament a infants, adolescents i joves, i a les seves famílies, a través serveis i recursos, fomentant una </a:t>
            </a:r>
            <a:r>
              <a:rPr lang="ca-ES" sz="1400" b="1" dirty="0">
                <a:latin typeface="+mn-lt"/>
              </a:rPr>
              <a:t>prevenció universal i </a:t>
            </a:r>
            <a:r>
              <a:rPr lang="ca-ES" sz="1400" dirty="0">
                <a:latin typeface="+mn-lt"/>
              </a:rPr>
              <a:t>generant</a:t>
            </a:r>
            <a:r>
              <a:rPr lang="ca-ES" sz="1400" b="1" dirty="0">
                <a:latin typeface="+mn-lt"/>
              </a:rPr>
              <a:t> factors de protecció</a:t>
            </a:r>
            <a:r>
              <a:rPr lang="ca-ES" sz="1400" dirty="0">
                <a:latin typeface="+mn-lt"/>
              </a:rPr>
              <a:t> des de les primeres etapes de la vida fins a l’edat adulta, adaptant el treball a cada etapa. El impacte en aquesta població és elevat degut a la </a:t>
            </a:r>
            <a:r>
              <a:rPr lang="ca-ES" sz="1400" b="1" dirty="0">
                <a:latin typeface="+mn-lt"/>
              </a:rPr>
              <a:t>universalitat dels recursos </a:t>
            </a:r>
            <a:r>
              <a:rPr lang="ca-ES" sz="1400" dirty="0">
                <a:latin typeface="+mn-lt"/>
              </a:rPr>
              <a:t>i la implicació i </a:t>
            </a:r>
            <a:r>
              <a:rPr lang="ca-ES" sz="1400" b="1" dirty="0">
                <a:latin typeface="+mn-lt"/>
              </a:rPr>
              <a:t>participació comunitària </a:t>
            </a:r>
            <a:r>
              <a:rPr lang="ca-ES" sz="1400" dirty="0">
                <a:latin typeface="+mn-lt"/>
              </a:rPr>
              <a:t>en les diferents línies d’intervenció.</a:t>
            </a:r>
          </a:p>
        </p:txBody>
      </p:sp>
    </p:spTree>
    <p:extLst>
      <p:ext uri="{BB962C8B-B14F-4D97-AF65-F5344CB8AC3E}">
        <p14:creationId xmlns:p14="http://schemas.microsoft.com/office/powerpoint/2010/main" val="170356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490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r"/>
            <a:r>
              <a:rPr lang="ca-ES" sz="2400" b="1" dirty="0"/>
              <a:t>1. ÀMBIT D’ATENCIÓ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1411360"/>
            <a:ext cx="76431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a-ES" b="1" dirty="0">
                <a:latin typeface="+mn-lt"/>
              </a:rPr>
              <a:t>SERVEIS D’ATENCIÓ I ORIENTACIÓ EN TEMES DE SALUT I ADDICCIONS PER AL COL·LECTIU DE JOVES DE LA CIUTAT D’ENTRE 13 I 30 ANYS, I TAMBÉ PER A LLURS EDUCADORS/ES I FAMÍLIES.</a:t>
            </a:r>
          </a:p>
          <a:p>
            <a:pPr marL="0" indent="0" algn="just">
              <a:buNone/>
            </a:pPr>
            <a:endParaRPr lang="ca-ES" b="1" dirty="0">
              <a:latin typeface="+mn-lt"/>
            </a:endParaRPr>
          </a:p>
          <a:p>
            <a:pPr marL="0" indent="0" algn="just">
              <a:buNone/>
            </a:pPr>
            <a:endParaRPr lang="ca-ES" sz="300" dirty="0">
              <a:latin typeface="+mn-lt"/>
            </a:endParaRPr>
          </a:p>
          <a:p>
            <a:pPr marL="0" indent="0" algn="just">
              <a:buNone/>
            </a:pPr>
            <a:r>
              <a:rPr lang="ca-ES" sz="1400" dirty="0">
                <a:latin typeface="+mn-lt"/>
              </a:rPr>
              <a:t>L’objectiu és informar i orientar sobre diverses problemàtiques que afecten als i les joves facilitant la detecció de dificultats, la prevenció i la reducció de riscos.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1400" dirty="0">
                <a:latin typeface="+mn-lt"/>
              </a:rPr>
              <a:t>Els serveis estan conformats per un </a:t>
            </a:r>
            <a:r>
              <a:rPr lang="ca-ES" sz="1400" b="1" dirty="0">
                <a:latin typeface="+mn-lt"/>
              </a:rPr>
              <a:t>equip multidisciplinar de professionals especialitzades </a:t>
            </a:r>
            <a:r>
              <a:rPr lang="ca-ES" sz="1400" dirty="0">
                <a:latin typeface="+mn-lt"/>
              </a:rPr>
              <a:t>en diversos temes, amb una clara orientació comunitària.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1400" dirty="0">
                <a:latin typeface="+mn-lt"/>
              </a:rPr>
              <a:t>S’ofereixen </a:t>
            </a:r>
            <a:r>
              <a:rPr lang="ca-ES" sz="1400" b="1" dirty="0">
                <a:latin typeface="+mn-lt"/>
              </a:rPr>
              <a:t>sessions individuals, de parella, grupals i/o familiars</a:t>
            </a:r>
            <a:r>
              <a:rPr lang="ca-ES" sz="1400" dirty="0">
                <a:latin typeface="+mn-lt"/>
              </a:rPr>
              <a:t>, i es </a:t>
            </a:r>
            <a:r>
              <a:rPr lang="ca-ES" sz="1400" b="1" dirty="0">
                <a:latin typeface="+mn-lt"/>
              </a:rPr>
              <a:t>complementa amb tallers grupals de sensibilització en salut.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0611"/>
              </p:ext>
            </p:extLst>
          </p:nvPr>
        </p:nvGraphicFramePr>
        <p:xfrm>
          <a:off x="3131840" y="4726292"/>
          <a:ext cx="2088232" cy="701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2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atencions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85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67600"/>
              </p:ext>
            </p:extLst>
          </p:nvPr>
        </p:nvGraphicFramePr>
        <p:xfrm>
          <a:off x="437517" y="727070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SERVEI</a:t>
                      </a:r>
                      <a:r>
                        <a:rPr lang="es-ES" sz="2000" baseline="0" dirty="0"/>
                        <a:t> DE SALUT JOVE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89366" y="1132516"/>
            <a:ext cx="82912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latin typeface="+mn-lt"/>
              </a:rPr>
              <a:t>Servei d’orientació i assessorament a joves i famílies en temes de salut (suport psicològic, relacions familiars, afectivitat i sexualitat, addiccions, nutrició,...). </a:t>
            </a:r>
          </a:p>
          <a:p>
            <a:endParaRPr lang="ca-ES" sz="500" b="1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Es pretén apropar informació als joves, fer detecció precoç de dificultats i derivar al servei especialitzat, si és necessari. S’ofereixen sessions individuals i familiars d’orientació, i/o tallers grupals de sensibilització en salut.</a:t>
            </a:r>
          </a:p>
          <a:p>
            <a:r>
              <a:rPr lang="ca-ES" sz="1200" dirty="0">
                <a:latin typeface="+mn-lt"/>
              </a:rPr>
              <a:t>Ubicat al Centre de Recursos Juvenils de La Palma i </a:t>
            </a:r>
            <a:r>
              <a:rPr lang="ca-ES" sz="1200" dirty="0" err="1">
                <a:latin typeface="+mn-lt"/>
              </a:rPr>
              <a:t>co</a:t>
            </a:r>
            <a:r>
              <a:rPr lang="ca-ES" sz="1200" dirty="0">
                <a:latin typeface="+mn-lt"/>
              </a:rPr>
              <a:t>-gestionat amb la Regidoria de Joventut.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66239"/>
            <a:ext cx="663691" cy="139085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11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16155"/>
              </p:ext>
            </p:extLst>
          </p:nvPr>
        </p:nvGraphicFramePr>
        <p:xfrm>
          <a:off x="699502" y="2667241"/>
          <a:ext cx="2592288" cy="792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16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PERSONES</a:t>
                      </a:r>
                      <a:r>
                        <a:rPr lang="ca-ES" sz="1200" baseline="0" dirty="0"/>
                        <a:t> ATESES</a:t>
                      </a:r>
                      <a:endParaRPr lang="ca-E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SESSIONS DESENVOLUPADES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32">
                <a:tc>
                  <a:txBody>
                    <a:bodyPr/>
                    <a:lstStyle/>
                    <a:p>
                      <a:pPr algn="ctr"/>
                      <a:r>
                        <a:rPr lang="ca-ES" sz="16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dirty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81296"/>
              </p:ext>
            </p:extLst>
          </p:nvPr>
        </p:nvGraphicFramePr>
        <p:xfrm>
          <a:off x="5423680" y="2334101"/>
          <a:ext cx="2103107" cy="193395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53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r>
                        <a:rPr lang="ca-ES" sz="1200" noProof="0" dirty="0">
                          <a:solidFill>
                            <a:schemeClr val="tx1"/>
                          </a:solidFill>
                        </a:rPr>
                        <a:t>Afectivitat i sexualitat</a:t>
                      </a:r>
                      <a:endParaRPr lang="ca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20">
                <a:tc>
                  <a:txBody>
                    <a:bodyPr/>
                    <a:lstStyle/>
                    <a:p>
                      <a:r>
                        <a:rPr lang="ca-ES" sz="1200" noProof="0" dirty="0">
                          <a:solidFill>
                            <a:schemeClr val="tx1"/>
                          </a:solidFill>
                        </a:rPr>
                        <a:t>Relacions de</a:t>
                      </a:r>
                      <a:r>
                        <a:rPr lang="ca-ES" sz="1200" baseline="0" noProof="0" dirty="0">
                          <a:solidFill>
                            <a:schemeClr val="tx1"/>
                          </a:solidFill>
                        </a:rPr>
                        <a:t> parella</a:t>
                      </a:r>
                      <a:endParaRPr lang="ca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ca-ES" sz="1200" noProof="0" dirty="0">
                          <a:solidFill>
                            <a:schemeClr val="tx1"/>
                          </a:solidFill>
                        </a:rPr>
                        <a:t>Suport psicològic</a:t>
                      </a:r>
                      <a:endParaRPr lang="ca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r>
                        <a:rPr lang="ca-ES" sz="1200" noProof="0" dirty="0">
                          <a:solidFill>
                            <a:schemeClr val="tx1"/>
                          </a:solidFill>
                        </a:rPr>
                        <a:t>Relacions familiars</a:t>
                      </a:r>
                      <a:endParaRPr lang="ca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52">
                <a:tc>
                  <a:txBody>
                    <a:bodyPr/>
                    <a:lstStyle/>
                    <a:p>
                      <a:r>
                        <a:rPr lang="ca-ES" sz="1200" noProof="0" dirty="0">
                          <a:solidFill>
                            <a:schemeClr val="tx1"/>
                          </a:solidFill>
                        </a:rPr>
                        <a:t>Addicions</a:t>
                      </a:r>
                      <a:endParaRPr lang="ca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12">
                <a:tc>
                  <a:txBody>
                    <a:bodyPr/>
                    <a:lstStyle/>
                    <a:p>
                      <a:r>
                        <a:rPr lang="ca-ES" sz="1200" b="0" noProof="0" dirty="0">
                          <a:solidFill>
                            <a:schemeClr val="tx1"/>
                          </a:solidFill>
                        </a:rPr>
                        <a:t>Alimentació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12">
                <a:tc>
                  <a:txBody>
                    <a:bodyPr/>
                    <a:lstStyle/>
                    <a:p>
                      <a:r>
                        <a:rPr lang="ca-ES" sz="1200" noProof="0" dirty="0">
                          <a:solidFill>
                            <a:schemeClr val="tx1"/>
                          </a:solidFill>
                        </a:rPr>
                        <a:t>Altres</a:t>
                      </a:r>
                      <a:endParaRPr lang="ca-E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62463"/>
              </p:ext>
            </p:extLst>
          </p:nvPr>
        </p:nvGraphicFramePr>
        <p:xfrm>
          <a:off x="3518349" y="2795197"/>
          <a:ext cx="1370587" cy="579858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90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26">
                <a:tc>
                  <a:txBody>
                    <a:bodyPr/>
                    <a:lstStyle/>
                    <a:p>
                      <a:r>
                        <a:rPr lang="ca-ES" sz="1200" noProof="0" dirty="0"/>
                        <a:t>Dones</a:t>
                      </a:r>
                      <a:endParaRPr lang="ca-E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a-ES" sz="1200" noProof="0" dirty="0"/>
                        <a:t>Homes</a:t>
                      </a:r>
                      <a:endParaRPr lang="ca-E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22585"/>
              </p:ext>
            </p:extLst>
          </p:nvPr>
        </p:nvGraphicFramePr>
        <p:xfrm>
          <a:off x="451030" y="3891522"/>
          <a:ext cx="4608512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PROTOCOL</a:t>
                      </a:r>
                      <a:r>
                        <a:rPr lang="es-ES" sz="2000" baseline="0" dirty="0"/>
                        <a:t> DE MESURES ALTERNATIVES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graphicFrame>
        <p:nvGraphicFramePr>
          <p:cNvPr id="1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687656"/>
              </p:ext>
            </p:extLst>
          </p:nvPr>
        </p:nvGraphicFramePr>
        <p:xfrm>
          <a:off x="1592238" y="5918953"/>
          <a:ext cx="2592288" cy="792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5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PERSONES</a:t>
                      </a:r>
                      <a:r>
                        <a:rPr lang="ca-ES" sz="1200" baseline="0" dirty="0"/>
                        <a:t> ATESES</a:t>
                      </a:r>
                      <a:endParaRPr lang="ca-E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SESSIONS DESENVOLUPADES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26">
                <a:tc>
                  <a:txBody>
                    <a:bodyPr/>
                    <a:lstStyle/>
                    <a:p>
                      <a:pPr algn="ctr"/>
                      <a:r>
                        <a:rPr lang="ca-ES" sz="16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78555"/>
              </p:ext>
            </p:extLst>
          </p:nvPr>
        </p:nvGraphicFramePr>
        <p:xfrm>
          <a:off x="4516854" y="6053981"/>
          <a:ext cx="1370587" cy="579858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90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26">
                <a:tc>
                  <a:txBody>
                    <a:bodyPr/>
                    <a:lstStyle/>
                    <a:p>
                      <a:r>
                        <a:rPr lang="ca-ES" sz="1200" noProof="0" dirty="0"/>
                        <a:t>Dones</a:t>
                      </a:r>
                      <a:endParaRPr lang="ca-E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a-ES" sz="1200" noProof="0" dirty="0"/>
                        <a:t>Homes</a:t>
                      </a:r>
                      <a:endParaRPr lang="ca-E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389366" y="4362534"/>
            <a:ext cx="806489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PROGRAMA EDUCATIU ALTERNATIU A LA SANCIÓ ADMINISTRATIVA PER CONSUM O TINENÇA DE DROGUES IL·LEGALS PER PART DE MENORS EN LA VIA PÚBLICA</a:t>
            </a:r>
            <a:r>
              <a:rPr lang="ca-E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ca-ES" sz="1400" dirty="0">
                <a:latin typeface="+mn-lt"/>
              </a:rPr>
              <a:t>en compliment de la Llei orgànica 4/2015.</a:t>
            </a:r>
          </a:p>
          <a:p>
            <a:pPr algn="just"/>
            <a:endParaRPr lang="ca-ES" sz="200" dirty="0">
              <a:latin typeface="+mn-lt"/>
            </a:endParaRPr>
          </a:p>
          <a:p>
            <a:endParaRPr lang="ca-ES" sz="5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L’objectiu del programa és </a:t>
            </a:r>
            <a:r>
              <a:rPr lang="ca-ES" sz="1200" b="1" dirty="0">
                <a:latin typeface="+mn-lt"/>
              </a:rPr>
              <a:t>facilitar un espai educatiu a joves menors d’edat que han comés una infracció, </a:t>
            </a:r>
            <a:r>
              <a:rPr lang="ca-ES" sz="1200" dirty="0">
                <a:latin typeface="+mn-lt"/>
              </a:rPr>
              <a:t>que permeti prevenir situacions de risc i potenciar factors de protecció des de l’òptica de la promoció de la salut. </a:t>
            </a:r>
            <a:r>
              <a:rPr lang="ca-ES" sz="1200" b="1" dirty="0">
                <a:latin typeface="+mn-lt"/>
              </a:rPr>
              <a:t>El programa inclou assessorament a la família del menor abordant </a:t>
            </a:r>
            <a:r>
              <a:rPr lang="ca-ES" sz="1200" dirty="0">
                <a:latin typeface="+mn-lt"/>
              </a:rPr>
              <a:t>la situació d’una manera integral. </a:t>
            </a:r>
            <a:endParaRPr lang="ca-ES" sz="1600" b="1" dirty="0">
              <a:latin typeface="+mn-lt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065185C-D611-4252-A6B6-8045769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37421"/>
              </p:ext>
            </p:extLst>
          </p:nvPr>
        </p:nvGraphicFramePr>
        <p:xfrm>
          <a:off x="2500191" y="14709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216565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ca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1. ÀMBIT D’ATENCIÓ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03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6126163"/>
            <a:ext cx="1277483" cy="662658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ca-ES" sz="1600" b="1" dirty="0"/>
              <a:t>PROGRAMES EDUCATIUS que abasten des D’EDUCACIÓ PRIMÀRIA FINS ALS ESTUDIS UNIVERSITARIS (8-20 anys), </a:t>
            </a:r>
            <a:r>
              <a:rPr lang="ca-ES" sz="1600" dirty="0"/>
              <a:t>incorporant diferents projectes adaptats a cada edat i a la diversitat de necessitats.</a:t>
            </a:r>
          </a:p>
          <a:p>
            <a:pPr marL="0" indent="0" algn="just">
              <a:buNone/>
            </a:pPr>
            <a:r>
              <a:rPr lang="ca-ES" sz="1400" dirty="0"/>
              <a:t>L’objectiu és facilitar una acció continuada en el temps </a:t>
            </a:r>
            <a:r>
              <a:rPr lang="ca-ES" sz="1400" b="1" dirty="0"/>
              <a:t>com un acompanyament a cada etapa evolutiva. </a:t>
            </a:r>
          </a:p>
          <a:p>
            <a:pPr marL="0" indent="0" algn="just">
              <a:buNone/>
            </a:pPr>
            <a:r>
              <a:rPr lang="ca-ES" sz="1400" dirty="0"/>
              <a:t>Aquests projectes de prevenció universal s’adrecen a tots els centres educatius de la ciutat, tant públics com concertats, així com als centres d’educació no formal.</a:t>
            </a:r>
          </a:p>
          <a:p>
            <a:pPr marL="0" indent="0" algn="just">
              <a:buNone/>
            </a:pPr>
            <a:r>
              <a:rPr lang="ca-ES" sz="1400" dirty="0"/>
              <a:t>Inclou formació, assessorament i seguiment per part de les tècniques municipals per als/les educadors/es i professionals que implementen els programes</a:t>
            </a:r>
            <a:r>
              <a:rPr lang="ca-ES" sz="1400" b="1" dirty="0"/>
              <a:t>.</a:t>
            </a:r>
          </a:p>
          <a:p>
            <a:pPr marL="0" indent="0" algn="just">
              <a:buNone/>
            </a:pPr>
            <a:endParaRPr lang="ca-ES" sz="1400" b="1" dirty="0"/>
          </a:p>
          <a:p>
            <a:pPr marL="0" indent="0" algn="just">
              <a:buNone/>
            </a:pPr>
            <a:endParaRPr lang="ca-ES" sz="100" b="1" dirty="0"/>
          </a:p>
          <a:p>
            <a:pPr marL="0" indent="0" algn="just">
              <a:buNone/>
            </a:pPr>
            <a:r>
              <a:rPr lang="ca-ES" sz="1200" i="1" dirty="0"/>
              <a:t>El professorat que implementa programes educatius a les seves aules té reconegudes les hores de dedicació a través del Departament d’Ensenyament de la Generalitat de Catalunya.</a:t>
            </a:r>
            <a:endParaRPr lang="ca-ES" sz="1100" i="1" dirty="0"/>
          </a:p>
        </p:txBody>
      </p:sp>
      <p:graphicFrame>
        <p:nvGraphicFramePr>
          <p:cNvPr id="8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45509"/>
              </p:ext>
            </p:extLst>
          </p:nvPr>
        </p:nvGraphicFramePr>
        <p:xfrm>
          <a:off x="1043608" y="4653136"/>
          <a:ext cx="6840759" cy="9017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152">
                <a:tc>
                  <a:txBody>
                    <a:bodyPr/>
                    <a:lstStyle/>
                    <a:p>
                      <a:pPr algn="ctr"/>
                      <a:r>
                        <a:rPr lang="ca-ES" sz="1300" dirty="0"/>
                        <a:t>Curs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dirty="0"/>
                        <a:t>Alumnat Centres educatius primària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dirty="0"/>
                        <a:t>Alumnat Centres educatius secundària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dirty="0"/>
                        <a:t>Alumnat Universitaris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dirty="0"/>
                        <a:t>Total</a:t>
                      </a:r>
                    </a:p>
                    <a:p>
                      <a:pPr algn="ctr"/>
                      <a:r>
                        <a:rPr lang="ca-ES" sz="1300" dirty="0"/>
                        <a:t>Participants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08">
                <a:tc>
                  <a:txBody>
                    <a:bodyPr/>
                    <a:lstStyle/>
                    <a:p>
                      <a:pPr algn="ctr"/>
                      <a:r>
                        <a:rPr lang="ca-ES" sz="1300" b="1" dirty="0"/>
                        <a:t>2018-2019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6.444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6.180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247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300" b="1" dirty="0">
                          <a:solidFill>
                            <a:schemeClr val="tx1"/>
                          </a:solidFill>
                        </a:rPr>
                        <a:t>12.871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C1D394E-929D-4497-8AFE-47689C11F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97217"/>
              </p:ext>
            </p:extLst>
          </p:nvPr>
        </p:nvGraphicFramePr>
        <p:xfrm>
          <a:off x="2627784" y="32660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46538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ca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ÀMBIT EDUCACIÓ FORMAL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82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8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347"/>
          </a:xfrm>
        </p:spPr>
        <p:txBody>
          <a:bodyPr/>
          <a:lstStyle/>
          <a:p>
            <a:pPr lvl="0" algn="r"/>
            <a:r>
              <a:rPr lang="ca-ES" sz="2400" b="1" dirty="0"/>
              <a:t>2. ÀMBIT EDUCACIÓ FORMAL-</a:t>
            </a:r>
            <a:r>
              <a:rPr lang="ca-ES" sz="2000" b="1" dirty="0"/>
              <a:t>Centres d’educació primària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7779"/>
              </p:ext>
            </p:extLst>
          </p:nvPr>
        </p:nvGraphicFramePr>
        <p:xfrm>
          <a:off x="457200" y="960081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AVENTURA</a:t>
                      </a:r>
                      <a:r>
                        <a:rPr lang="es-ES" sz="2000" baseline="0" dirty="0"/>
                        <a:t> DE LA VIDA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251031" y="1523996"/>
            <a:ext cx="6160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b="1" dirty="0">
                <a:latin typeface="+mn-lt"/>
              </a:rPr>
              <a:t>Projecte de promoció de la salut adreçat a 3r, 4t, 5è i 6è d’educació primària que proposa un treball continuat en dos eixos: les habilitats per a la vida </a:t>
            </a:r>
            <a:r>
              <a:rPr lang="ca-ES" sz="1400" dirty="0">
                <a:latin typeface="+mn-lt"/>
              </a:rPr>
              <a:t>(comunicació, presa de decisions, pensament crític,...) </a:t>
            </a:r>
            <a:r>
              <a:rPr lang="ca-ES" sz="1400" b="1" dirty="0">
                <a:latin typeface="+mn-lt"/>
              </a:rPr>
              <a:t>i els hàbits saludables </a:t>
            </a:r>
            <a:r>
              <a:rPr lang="ca-ES" sz="1400" dirty="0">
                <a:latin typeface="+mn-lt"/>
              </a:rPr>
              <a:t>(alimentació, prevenció accidents, ús de medicaments, tabac i alcohol,...).  </a:t>
            </a:r>
          </a:p>
          <a:p>
            <a:endParaRPr lang="ca-ES" sz="1400" b="1" dirty="0">
              <a:latin typeface="+mn-lt"/>
            </a:endParaRPr>
          </a:p>
          <a:p>
            <a:endParaRPr lang="ca-ES" sz="1400" dirty="0"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6297" y="2490126"/>
            <a:ext cx="7774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1200" dirty="0">
              <a:latin typeface="+mn-lt"/>
            </a:endParaRP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Material: Inclou un àlbum de cromos per a cada infant i una guia didàctica per al professorat i les famílies, i activitats complementàries (taller salut ocular, esmorzar saludable, gimcana Viu les discapacitats,...). </a:t>
            </a: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El projecte es realitza a través de la col·laboració amb Fundesplai i l’Aula Municipal de teatre.</a:t>
            </a:r>
          </a:p>
          <a:p>
            <a:pPr algn="just"/>
            <a:endParaRPr lang="ca-ES" sz="1200" dirty="0">
              <a:latin typeface="+mn-lt"/>
            </a:endParaRPr>
          </a:p>
        </p:txBody>
      </p:sp>
      <p:pic>
        <p:nvPicPr>
          <p:cNvPr id="11" name="Picture 2" descr="C:\Users\mamacia\Desktop\IMG_4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19215" r="24275" b="25209"/>
          <a:stretch/>
        </p:blipFill>
        <p:spPr bwMode="auto">
          <a:xfrm>
            <a:off x="541341" y="1542063"/>
            <a:ext cx="1598132" cy="11072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4721"/>
              </p:ext>
            </p:extLst>
          </p:nvPr>
        </p:nvGraphicFramePr>
        <p:xfrm>
          <a:off x="827584" y="4221088"/>
          <a:ext cx="3208273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Altres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2018-2019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35 (77%)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1483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50978"/>
              </p:ext>
            </p:extLst>
          </p:nvPr>
        </p:nvGraphicFramePr>
        <p:xfrm>
          <a:off x="4499992" y="3882076"/>
          <a:ext cx="3012371" cy="21717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Activitat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Alumnat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Esmorzar saludable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>
                          <a:solidFill>
                            <a:schemeClr val="tx1"/>
                          </a:solidFill>
                        </a:rPr>
                        <a:t>1693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Teatre</a:t>
                      </a:r>
                      <a:r>
                        <a:rPr lang="ca-ES" sz="1050" baseline="0" dirty="0"/>
                        <a:t> Floppis</a:t>
                      </a:r>
                      <a:endParaRPr lang="ca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22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924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Higiene</a:t>
                      </a:r>
                      <a:r>
                        <a:rPr lang="ca-ES" sz="1050" baseline="0" dirty="0"/>
                        <a:t> sentits i de la son</a:t>
                      </a:r>
                      <a:endParaRPr lang="ca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Higiene postural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28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702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35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Gimcana</a:t>
                      </a:r>
                      <a:r>
                        <a:rPr lang="ca-ES" sz="1050" baseline="0" dirty="0"/>
                        <a:t> </a:t>
                      </a:r>
                      <a:r>
                        <a:rPr lang="ca-ES" sz="1050" dirty="0"/>
                        <a:t>viu les discapacitats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13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630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Taller salut</a:t>
                      </a:r>
                      <a:r>
                        <a:rPr lang="ca-ES" sz="1050" baseline="0" dirty="0"/>
                        <a:t> ocular</a:t>
                      </a:r>
                      <a:endParaRPr lang="ca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5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296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14"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Cloenda Aventura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15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050" dirty="0"/>
                        <a:t>621</a:t>
                      </a:r>
                      <a:endParaRPr lang="ca-E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0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38343"/>
              </p:ext>
            </p:extLst>
          </p:nvPr>
        </p:nvGraphicFramePr>
        <p:xfrm>
          <a:off x="457200" y="836712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ÓRDAGO</a:t>
                      </a:r>
                      <a:endParaRPr lang="es-E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2. ÀMBIT EDUCACIÓ FORMAL-</a:t>
            </a:r>
            <a:r>
              <a:rPr lang="ca-ES" sz="2000" b="1" dirty="0"/>
              <a:t>Centres d’educació secundària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627784" y="1259479"/>
            <a:ext cx="5988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b="1" dirty="0">
                <a:latin typeface="+mn-lt"/>
              </a:rPr>
              <a:t>Projecte adreçat al 1r i 2n curs de l’ESO </a:t>
            </a:r>
            <a:r>
              <a:rPr lang="ca-ES" sz="1300" dirty="0">
                <a:latin typeface="+mn-lt"/>
              </a:rPr>
              <a:t>que planteja un treball preventiu centrat en el </a:t>
            </a:r>
            <a:r>
              <a:rPr lang="ca-ES" sz="1300" b="1" dirty="0">
                <a:latin typeface="+mn-lt"/>
              </a:rPr>
              <a:t>tabac i l’alcohol </a:t>
            </a:r>
            <a:r>
              <a:rPr lang="ca-ES" sz="1300" dirty="0">
                <a:latin typeface="+mn-lt"/>
              </a:rPr>
              <a:t>com a primeres drogues de consum a través de la potenciació de factors de protecció com l’assertivitat, la presa de decisions, el valor del grup d’amics, les alternatives d’oci,...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627784" y="2103239"/>
            <a:ext cx="646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Material: Inclou un quadern de treball per l’alumnat i una guia didàctica per al professorat. </a:t>
            </a:r>
          </a:p>
          <a:p>
            <a:r>
              <a:rPr lang="ca-ES" sz="1200" dirty="0">
                <a:latin typeface="+mn-lt"/>
              </a:rPr>
              <a:t>El projecte es realitza a través de la col·laboració amb Fundesplai.</a:t>
            </a:r>
          </a:p>
        </p:txBody>
      </p:sp>
      <p:pic>
        <p:nvPicPr>
          <p:cNvPr id="22" name="Picture 2" descr="C:\Users\mamacia\Desktop\IMG_4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14448" r="14812" b="17604"/>
          <a:stretch/>
        </p:blipFill>
        <p:spPr bwMode="auto">
          <a:xfrm>
            <a:off x="755576" y="1358739"/>
            <a:ext cx="1656184" cy="118970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23174"/>
              </p:ext>
            </p:extLst>
          </p:nvPr>
        </p:nvGraphicFramePr>
        <p:xfrm>
          <a:off x="3635896" y="2644473"/>
          <a:ext cx="2550922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2018-2019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1620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24155"/>
              </p:ext>
            </p:extLst>
          </p:nvPr>
        </p:nvGraphicFramePr>
        <p:xfrm>
          <a:off x="474723" y="3486478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POSA’T EN ON!</a:t>
                      </a:r>
                      <a:endParaRPr lang="es-E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774141" y="3936559"/>
            <a:ext cx="58417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00" b="1" dirty="0">
                <a:latin typeface="+mn-lt"/>
              </a:rPr>
              <a:t>Projecte adreçat al 1r i 2n curs de l’ESO </a:t>
            </a:r>
            <a:r>
              <a:rPr lang="ca-ES" sz="1300" dirty="0">
                <a:latin typeface="+mn-lt"/>
              </a:rPr>
              <a:t>que planteja un treball preventiu i de promoció dels bons usos de les pantalles (mòbils, tauletes, etc.) que, des d’un enfocament positiu, busca potenciar les habilitats i capacitats necessàries per viure en un entorn digital.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4009621"/>
            <a:ext cx="2285125" cy="72979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5126" y="4784125"/>
            <a:ext cx="80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Material: Inclou 4 vídeo càpsules d’accés on-line i una guia didàctica per al professorat per treballar a l’aula.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33047" y="5005065"/>
            <a:ext cx="619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 Programa ofert tan a centres d’educació formal com a espais d’educació no formal.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37" y="4784125"/>
            <a:ext cx="896888" cy="89688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27486" y="5414693"/>
            <a:ext cx="26763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100" i="1" dirty="0">
                <a:latin typeface="+mn-lt"/>
              </a:rPr>
              <a:t>El centre educatiu guanyador del 1r Concurs va ser alumnes de </a:t>
            </a:r>
            <a:r>
              <a:rPr lang="ca-ES" sz="1100" b="1" i="1" dirty="0">
                <a:latin typeface="+mn-lt"/>
              </a:rPr>
              <a:t>l’IES </a:t>
            </a:r>
            <a:r>
              <a:rPr lang="ca-ES" sz="1100" b="1" i="1" dirty="0" err="1">
                <a:latin typeface="+mn-lt"/>
              </a:rPr>
              <a:t>Guindàvols</a:t>
            </a:r>
            <a:r>
              <a:rPr lang="ca-ES" sz="1100" b="1" i="1" dirty="0">
                <a:latin typeface="+mn-lt"/>
              </a:rPr>
              <a:t> </a:t>
            </a:r>
            <a:r>
              <a:rPr lang="ca-ES" sz="1100" i="1" dirty="0">
                <a:latin typeface="+mn-lt"/>
              </a:rPr>
              <a:t>amb la càpsula TRIA BÉ!. Aquesta càpsula s’incorpora al programa com un eina més per poder treballar a l’aula.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65" y="5400469"/>
            <a:ext cx="1499833" cy="11248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8" y="5531538"/>
            <a:ext cx="1734170" cy="9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9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647" y="5985196"/>
            <a:ext cx="1277483" cy="66265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20031"/>
              </p:ext>
            </p:extLst>
          </p:nvPr>
        </p:nvGraphicFramePr>
        <p:xfrm>
          <a:off x="457200" y="960081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MAX</a:t>
                      </a:r>
                      <a:r>
                        <a:rPr lang="es-ES" sz="2000" baseline="0" dirty="0"/>
                        <a:t> A ESCENA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 bwMode="auto">
          <a:xfrm>
            <a:off x="450701" y="188640"/>
            <a:ext cx="8229600" cy="8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a-ES" sz="2400" b="1" dirty="0"/>
              <a:t>2. ÀMBIT EDUCACIÓ FORMAL-</a:t>
            </a:r>
            <a:r>
              <a:rPr lang="ca-ES" sz="2000" b="1" dirty="0"/>
              <a:t>Centres d’educació secundària</a:t>
            </a:r>
            <a:endParaRPr lang="ca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4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31438"/>
              </p:ext>
            </p:extLst>
          </p:nvPr>
        </p:nvGraphicFramePr>
        <p:xfrm>
          <a:off x="3508178" y="2946009"/>
          <a:ext cx="2550922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2018-2019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1734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980929" y="2004302"/>
            <a:ext cx="561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Material: obra de teatre i d’una guia educativa per treballar amb els i les joves a l’aula.</a:t>
            </a:r>
          </a:p>
          <a:p>
            <a:r>
              <a:rPr lang="ca-ES" sz="1200" dirty="0">
                <a:latin typeface="+mn-lt"/>
              </a:rPr>
              <a:t>Projecte amb </a:t>
            </a:r>
            <a:r>
              <a:rPr lang="ca-ES" sz="1200" dirty="0">
                <a:solidFill>
                  <a:srgbClr val="00B0F0"/>
                </a:solidFill>
                <a:latin typeface="+mn-lt"/>
              </a:rPr>
              <a:t>20 anys </a:t>
            </a:r>
            <a:r>
              <a:rPr lang="ca-ES" sz="1200" dirty="0">
                <a:latin typeface="+mn-lt"/>
              </a:rPr>
              <a:t>de trajectòria a la ciutat. </a:t>
            </a:r>
          </a:p>
          <a:p>
            <a:r>
              <a:rPr lang="ca-ES" sz="1200" dirty="0">
                <a:latin typeface="+mn-lt"/>
              </a:rPr>
              <a:t>El projecte es realitza amb la col·laboració de la l’Aula Municipal de Teatre de Lleida, a través de la representació de l’obra teatral Max i Maxi.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2519"/>
            <a:ext cx="1162472" cy="1164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CuadroTexto 22"/>
          <p:cNvSpPr txBox="1"/>
          <p:nvPr/>
        </p:nvSpPr>
        <p:spPr>
          <a:xfrm>
            <a:off x="1980254" y="1484784"/>
            <a:ext cx="6674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dirty="0">
                <a:solidFill>
                  <a:prstClr val="black"/>
                </a:solidFill>
                <a:latin typeface="Calibri"/>
              </a:rPr>
              <a:t>Projecte de prevenció educativa per alumnat de </a:t>
            </a:r>
            <a:r>
              <a:rPr lang="ca-ES" sz="1300" b="1" dirty="0">
                <a:solidFill>
                  <a:prstClr val="black"/>
                </a:solidFill>
                <a:latin typeface="Calibri"/>
              </a:rPr>
              <a:t>3r curs de l’ESO </a:t>
            </a:r>
            <a:r>
              <a:rPr lang="ca-ES" sz="1300" dirty="0">
                <a:solidFill>
                  <a:prstClr val="black"/>
                </a:solidFill>
                <a:latin typeface="Calibri"/>
              </a:rPr>
              <a:t>amb continguts per treballar les situacions de risc i els factors de protecció en relació al </a:t>
            </a:r>
            <a:r>
              <a:rPr lang="ca-ES" sz="1300" b="1" dirty="0">
                <a:solidFill>
                  <a:prstClr val="black"/>
                </a:solidFill>
                <a:latin typeface="Calibri"/>
              </a:rPr>
              <a:t>consum de drogues. </a:t>
            </a:r>
            <a:endParaRPr lang="es-ES" sz="1300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C960A2B-C4E3-43FB-A9E9-CC5229AF4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82964"/>
              </p:ext>
            </p:extLst>
          </p:nvPr>
        </p:nvGraphicFramePr>
        <p:xfrm>
          <a:off x="450701" y="3775903"/>
          <a:ext cx="8158674" cy="3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74">
                  <a:extLst>
                    <a:ext uri="{9D8B030D-6E8A-4147-A177-3AD203B41FA5}">
                      <a16:colId xmlns:a16="http://schemas.microsoft.com/office/drawing/2014/main" val="2027111717"/>
                    </a:ext>
                  </a:extLst>
                </a:gridCol>
              </a:tblGrid>
              <a:tr h="397807">
                <a:tc>
                  <a:txBody>
                    <a:bodyPr/>
                    <a:lstStyle/>
                    <a:p>
                      <a:r>
                        <a:rPr lang="es-ES" sz="2000" dirty="0"/>
                        <a:t>MAX</a:t>
                      </a:r>
                      <a:r>
                        <a:rPr lang="es-ES" sz="2000" baseline="0" dirty="0"/>
                        <a:t> IN LOVE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8586"/>
                  </a:ext>
                </a:extLst>
              </a:tr>
            </a:tbl>
          </a:graphicData>
        </a:graphic>
      </p:graphicFrame>
      <p:graphicFrame>
        <p:nvGraphicFramePr>
          <p:cNvPr id="1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53668"/>
              </p:ext>
            </p:extLst>
          </p:nvPr>
        </p:nvGraphicFramePr>
        <p:xfrm>
          <a:off x="3508178" y="5972386"/>
          <a:ext cx="2550922" cy="6405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8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2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2018-2019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solidFill>
                            <a:schemeClr val="tx1"/>
                          </a:solidFill>
                        </a:rPr>
                        <a:t>1692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4" descr="M:\GRP_SP\Biblitoteca d'imatges\Promocio salut\Max in love\max in love c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" y="4189230"/>
            <a:ext cx="1851556" cy="12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2099831" y="4326484"/>
            <a:ext cx="643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dirty="0">
                <a:latin typeface="+mn-lt"/>
              </a:rPr>
              <a:t>Programa educatiu per abordar la temàtica de l’</a:t>
            </a:r>
            <a:r>
              <a:rPr lang="ca-ES" sz="1300" b="1" dirty="0">
                <a:latin typeface="+mn-lt"/>
              </a:rPr>
              <a:t>afectivitat i la sexualitat </a:t>
            </a:r>
            <a:r>
              <a:rPr lang="ca-ES" sz="1300" dirty="0">
                <a:latin typeface="+mn-lt"/>
              </a:rPr>
              <a:t>adreçat a joves que cursen </a:t>
            </a:r>
            <a:r>
              <a:rPr lang="ca-ES" sz="1300" b="1" dirty="0">
                <a:latin typeface="+mn-lt"/>
              </a:rPr>
              <a:t>4t d’ESO.</a:t>
            </a:r>
          </a:p>
          <a:p>
            <a:endParaRPr lang="ca-ES" sz="1300" dirty="0">
              <a:latin typeface="+mn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99831" y="4772057"/>
            <a:ext cx="627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El material del programa consta d’una representació teatral, una guia didàctica amb suport interactiu i tallers específics realitzats per diferents professionals.</a:t>
            </a:r>
          </a:p>
          <a:p>
            <a:pPr marL="628650" lvl="1" indent="-171450">
              <a:buFontTx/>
              <a:buChar char="-"/>
            </a:pPr>
            <a:r>
              <a:rPr lang="ca-ES" sz="1200" i="1" dirty="0">
                <a:latin typeface="+mn-lt"/>
              </a:rPr>
              <a:t>La primera vegada què?- Servei de Salut Jove</a:t>
            </a:r>
          </a:p>
          <a:p>
            <a:pPr marL="628650" lvl="1" indent="-171450">
              <a:buFontTx/>
              <a:buChar char="-"/>
            </a:pPr>
            <a:r>
              <a:rPr lang="ca-ES" sz="1200" i="1" dirty="0">
                <a:latin typeface="+mn-lt"/>
              </a:rPr>
              <a:t>La Caixa d’eines – Associació Antisida de Lleida</a:t>
            </a:r>
          </a:p>
          <a:p>
            <a:pPr marL="628650" lvl="1" indent="-171450">
              <a:buFontTx/>
              <a:buChar char="-"/>
            </a:pPr>
            <a:r>
              <a:rPr lang="ca-ES" sz="1200" i="1" dirty="0">
                <a:latin typeface="+mn-lt"/>
              </a:rPr>
              <a:t>Promoció de les relacions saludables – CIAD Ajuntament de Lleida</a:t>
            </a:r>
          </a:p>
          <a:p>
            <a:pPr marL="171450" indent="-171450">
              <a:buFontTx/>
              <a:buChar char="-"/>
            </a:pPr>
            <a:endParaRPr lang="ca-ES" sz="1200" dirty="0">
              <a:latin typeface="+mn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11560" y="5591122"/>
            <a:ext cx="1649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+mn-lt"/>
              </a:rPr>
              <a:t>El projecte es realitza amb la col·laboració de l’Aula Municipal de Teatre i l’Associació Antisida de Lleida.</a:t>
            </a:r>
          </a:p>
        </p:txBody>
      </p:sp>
    </p:spTree>
    <p:extLst>
      <p:ext uri="{BB962C8B-B14F-4D97-AF65-F5344CB8AC3E}">
        <p14:creationId xmlns:p14="http://schemas.microsoft.com/office/powerpoint/2010/main" val="11848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4518</Words>
  <Application>Microsoft Office PowerPoint</Application>
  <PresentationFormat>Presentación en pantalla (4:3)</PresentationFormat>
  <Paragraphs>403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Tema de Office</vt:lpstr>
      <vt:lpstr> </vt:lpstr>
      <vt:lpstr>Presentación de PowerPoint</vt:lpstr>
      <vt:lpstr>Presentación de PowerPoint</vt:lpstr>
      <vt:lpstr>1. ÀMBIT D’ATENCIÓ</vt:lpstr>
      <vt:lpstr>Presentación de PowerPoint</vt:lpstr>
      <vt:lpstr>Presentación de PowerPoint</vt:lpstr>
      <vt:lpstr>2. ÀMBIT EDUCACIÓ FORMAL-Centres d’educació primària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DADES DE CONTACTE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ÀREA:......</dc:title>
  <dc:creator>Lluisa Conejos Ara</dc:creator>
  <cp:lastModifiedBy>Aida Cereijo Reche</cp:lastModifiedBy>
  <cp:revision>337</cp:revision>
  <dcterms:created xsi:type="dcterms:W3CDTF">2016-03-30T07:21:44Z</dcterms:created>
  <dcterms:modified xsi:type="dcterms:W3CDTF">2021-01-21T09:43:46Z</dcterms:modified>
</cp:coreProperties>
</file>